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5" r:id="rId2"/>
    <p:sldId id="257" r:id="rId3"/>
    <p:sldId id="260" r:id="rId4"/>
    <p:sldId id="261" r:id="rId5"/>
    <p:sldId id="258" r:id="rId6"/>
    <p:sldId id="262" r:id="rId7"/>
    <p:sldId id="259"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5" d="100"/>
          <a:sy n="45" d="100"/>
        </p:scale>
        <p:origin x="-67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162CB4B-C7B8-4A7E-A3B1-771BE3CE5E89}"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en-US"/>
        </a:p>
      </dgm:t>
    </dgm:pt>
    <dgm:pt modelId="{4A8C0609-2B55-4F8B-A4D9-81AED5D633EF}">
      <dgm:prSet phldrT="[Text]"/>
      <dgm:spPr/>
      <dgm:t>
        <a:bodyPr/>
        <a:lstStyle/>
        <a:p>
          <a:r>
            <a:rPr lang="en-US" b="1" dirty="0" smtClean="0">
              <a:latin typeface="Times New Roman" pitchFamily="18" charset="0"/>
              <a:cs typeface="Times New Roman" pitchFamily="18" charset="0"/>
            </a:rPr>
            <a:t>Classical Theory</a:t>
          </a:r>
          <a:endParaRPr lang="en-US" b="1" dirty="0">
            <a:latin typeface="Times New Roman" pitchFamily="18" charset="0"/>
            <a:cs typeface="Times New Roman" pitchFamily="18" charset="0"/>
          </a:endParaRPr>
        </a:p>
      </dgm:t>
    </dgm:pt>
    <dgm:pt modelId="{7A7D7C32-6E3A-4B17-98F9-2DB8FAEE7E40}" type="parTrans" cxnId="{7C7A9188-4A18-4377-8DC4-6C9525E921DD}">
      <dgm:prSet/>
      <dgm:spPr/>
      <dgm:t>
        <a:bodyPr/>
        <a:lstStyle/>
        <a:p>
          <a:endParaRPr lang="en-US"/>
        </a:p>
      </dgm:t>
    </dgm:pt>
    <dgm:pt modelId="{B31D1544-11C7-4126-AA2C-9FC3EC4FB544}" type="sibTrans" cxnId="{7C7A9188-4A18-4377-8DC4-6C9525E921DD}">
      <dgm:prSet/>
      <dgm:spPr/>
      <dgm:t>
        <a:bodyPr/>
        <a:lstStyle/>
        <a:p>
          <a:endParaRPr lang="en-US"/>
        </a:p>
      </dgm:t>
    </dgm:pt>
    <dgm:pt modelId="{D135E510-D8C9-4AE3-9455-06654FFB01CA}">
      <dgm:prSet phldrT="[Text]"/>
      <dgm:spPr/>
      <dgm:t>
        <a:bodyPr/>
        <a:lstStyle/>
        <a:p>
          <a:r>
            <a:rPr lang="en-US" b="0" dirty="0" smtClean="0">
              <a:latin typeface="Times New Roman" pitchFamily="18" charset="0"/>
              <a:cs typeface="Times New Roman" pitchFamily="18" charset="0"/>
            </a:rPr>
            <a:t>Max Weber’s Bureaucratic Model</a:t>
          </a:r>
          <a:endParaRPr lang="en-US" b="0" dirty="0">
            <a:latin typeface="Times New Roman" pitchFamily="18" charset="0"/>
            <a:cs typeface="Times New Roman" pitchFamily="18" charset="0"/>
          </a:endParaRPr>
        </a:p>
      </dgm:t>
    </dgm:pt>
    <dgm:pt modelId="{3C983BDA-531A-4B99-9A2C-1B20A01FC6F4}" type="parTrans" cxnId="{482B98F6-E562-4DE1-8627-F73C3A6FD689}">
      <dgm:prSet/>
      <dgm:spPr/>
      <dgm:t>
        <a:bodyPr/>
        <a:lstStyle/>
        <a:p>
          <a:endParaRPr lang="en-US"/>
        </a:p>
      </dgm:t>
    </dgm:pt>
    <dgm:pt modelId="{6CC921DE-3280-4BD2-B1C3-4E3DE5A12B8F}" type="sibTrans" cxnId="{482B98F6-E562-4DE1-8627-F73C3A6FD689}">
      <dgm:prSet/>
      <dgm:spPr/>
      <dgm:t>
        <a:bodyPr/>
        <a:lstStyle/>
        <a:p>
          <a:endParaRPr lang="en-US"/>
        </a:p>
      </dgm:t>
    </dgm:pt>
    <dgm:pt modelId="{74A78FF9-A71D-4C8F-9847-99B5E13BFEAC}">
      <dgm:prSet phldrT="[Text]"/>
      <dgm:spPr/>
      <dgm:t>
        <a:bodyPr/>
        <a:lstStyle/>
        <a:p>
          <a:r>
            <a:rPr lang="en-US" b="0" dirty="0" smtClean="0">
              <a:latin typeface="Times New Roman" pitchFamily="18" charset="0"/>
              <a:cs typeface="Times New Roman" pitchFamily="18" charset="0"/>
            </a:rPr>
            <a:t>Taylor’s Scientific Management Approach</a:t>
          </a:r>
          <a:endParaRPr lang="en-US" b="0" dirty="0">
            <a:latin typeface="Times New Roman" pitchFamily="18" charset="0"/>
            <a:cs typeface="Times New Roman" pitchFamily="18" charset="0"/>
          </a:endParaRPr>
        </a:p>
      </dgm:t>
    </dgm:pt>
    <dgm:pt modelId="{848A9EBE-7AEC-4A21-8063-02D91A697870}" type="parTrans" cxnId="{3D13EC94-A5E3-4040-9FC3-B2DCCC4F6488}">
      <dgm:prSet/>
      <dgm:spPr/>
      <dgm:t>
        <a:bodyPr/>
        <a:lstStyle/>
        <a:p>
          <a:endParaRPr lang="en-US"/>
        </a:p>
      </dgm:t>
    </dgm:pt>
    <dgm:pt modelId="{6AF9FA48-FBF9-498C-896A-567201AF5266}" type="sibTrans" cxnId="{3D13EC94-A5E3-4040-9FC3-B2DCCC4F6488}">
      <dgm:prSet/>
      <dgm:spPr/>
      <dgm:t>
        <a:bodyPr/>
        <a:lstStyle/>
        <a:p>
          <a:endParaRPr lang="en-US"/>
        </a:p>
      </dgm:t>
    </dgm:pt>
    <dgm:pt modelId="{8F50C8F7-6B50-40CD-97EF-4AC11FF4E31A}">
      <dgm:prSet phldrT="[Text]"/>
      <dgm:spPr/>
      <dgm:t>
        <a:bodyPr/>
        <a:lstStyle/>
        <a:p>
          <a:r>
            <a:rPr lang="en-US" b="1" dirty="0" smtClean="0">
              <a:latin typeface="Times New Roman" pitchFamily="18" charset="0"/>
              <a:cs typeface="Times New Roman" pitchFamily="18" charset="0"/>
            </a:rPr>
            <a:t>Neo Classical Theory</a:t>
          </a:r>
          <a:endParaRPr lang="en-US" b="1" dirty="0">
            <a:latin typeface="Times New Roman" pitchFamily="18" charset="0"/>
            <a:cs typeface="Times New Roman" pitchFamily="18" charset="0"/>
          </a:endParaRPr>
        </a:p>
      </dgm:t>
    </dgm:pt>
    <dgm:pt modelId="{9C1937E0-FE9E-46DB-97D5-D01232B4640A}" type="parTrans" cxnId="{C594F55B-9109-4858-A44C-84BA7326A9AE}">
      <dgm:prSet/>
      <dgm:spPr/>
      <dgm:t>
        <a:bodyPr/>
        <a:lstStyle/>
        <a:p>
          <a:endParaRPr lang="en-US"/>
        </a:p>
      </dgm:t>
    </dgm:pt>
    <dgm:pt modelId="{4A462870-498A-4C3F-9F0B-417FDFB01996}" type="sibTrans" cxnId="{C594F55B-9109-4858-A44C-84BA7326A9AE}">
      <dgm:prSet/>
      <dgm:spPr/>
      <dgm:t>
        <a:bodyPr/>
        <a:lstStyle/>
        <a:p>
          <a:endParaRPr lang="en-US"/>
        </a:p>
      </dgm:t>
    </dgm:pt>
    <dgm:pt modelId="{7ECE8732-FC97-48A4-ADA5-4A31A2A1FA99}">
      <dgm:prSet phldrT="[Text]"/>
      <dgm:spPr/>
      <dgm:t>
        <a:bodyPr/>
        <a:lstStyle/>
        <a:p>
          <a:r>
            <a:rPr lang="en-US" b="1" dirty="0" smtClean="0">
              <a:latin typeface="Times New Roman" pitchFamily="18" charset="0"/>
              <a:cs typeface="Times New Roman" pitchFamily="18" charset="0"/>
            </a:rPr>
            <a:t>Human Relations movement</a:t>
          </a:r>
          <a:endParaRPr lang="en-US" b="1" dirty="0">
            <a:latin typeface="Times New Roman" pitchFamily="18" charset="0"/>
            <a:cs typeface="Times New Roman" pitchFamily="18" charset="0"/>
          </a:endParaRPr>
        </a:p>
      </dgm:t>
    </dgm:pt>
    <dgm:pt modelId="{1935CCFB-3391-473F-B956-1ABAB40E5ED8}" type="parTrans" cxnId="{F08491CC-8AE4-423B-A1EC-436B486CFA30}">
      <dgm:prSet/>
      <dgm:spPr/>
      <dgm:t>
        <a:bodyPr/>
        <a:lstStyle/>
        <a:p>
          <a:endParaRPr lang="en-US"/>
        </a:p>
      </dgm:t>
    </dgm:pt>
    <dgm:pt modelId="{F4917C11-F3F6-49CB-A990-386FE85993B9}" type="sibTrans" cxnId="{F08491CC-8AE4-423B-A1EC-436B486CFA30}">
      <dgm:prSet/>
      <dgm:spPr/>
      <dgm:t>
        <a:bodyPr/>
        <a:lstStyle/>
        <a:p>
          <a:endParaRPr lang="en-US"/>
        </a:p>
      </dgm:t>
    </dgm:pt>
    <dgm:pt modelId="{CABD6F1E-883E-48C5-A467-BB72D65DB1F3}">
      <dgm:prSet phldrT="[Text]"/>
      <dgm:spPr/>
      <dgm:t>
        <a:bodyPr/>
        <a:lstStyle/>
        <a:p>
          <a:r>
            <a:rPr lang="en-US" dirty="0" smtClean="0"/>
            <a:t>Human  Behavioral Approach</a:t>
          </a:r>
          <a:endParaRPr lang="en-US" dirty="0"/>
        </a:p>
      </dgm:t>
    </dgm:pt>
    <dgm:pt modelId="{FFED1B64-5808-4BA4-B82D-F579C21C02CD}" type="parTrans" cxnId="{1DE7703F-5FC0-4310-9296-86AB6CF8C31F}">
      <dgm:prSet/>
      <dgm:spPr/>
      <dgm:t>
        <a:bodyPr/>
        <a:lstStyle/>
        <a:p>
          <a:endParaRPr lang="en-US"/>
        </a:p>
      </dgm:t>
    </dgm:pt>
    <dgm:pt modelId="{B20D29CF-5476-4A06-834D-5E46574E04C8}" type="sibTrans" cxnId="{1DE7703F-5FC0-4310-9296-86AB6CF8C31F}">
      <dgm:prSet/>
      <dgm:spPr/>
      <dgm:t>
        <a:bodyPr/>
        <a:lstStyle/>
        <a:p>
          <a:endParaRPr lang="en-US"/>
        </a:p>
      </dgm:t>
    </dgm:pt>
    <dgm:pt modelId="{E3E349F6-7D37-4B8A-BD8A-615B1D3B63D5}">
      <dgm:prSet phldrT="[Text]"/>
      <dgm:spPr/>
      <dgm:t>
        <a:bodyPr/>
        <a:lstStyle/>
        <a:p>
          <a:r>
            <a:rPr lang="en-US" dirty="0" smtClean="0"/>
            <a:t>Modern Theory</a:t>
          </a:r>
          <a:endParaRPr lang="en-US" dirty="0"/>
        </a:p>
      </dgm:t>
    </dgm:pt>
    <dgm:pt modelId="{11C43E3C-2B13-48B1-92D8-81F42840DA17}" type="parTrans" cxnId="{31BD91B3-E2AA-41C2-B7E2-E8C55A717048}">
      <dgm:prSet/>
      <dgm:spPr/>
      <dgm:t>
        <a:bodyPr/>
        <a:lstStyle/>
        <a:p>
          <a:endParaRPr lang="en-US"/>
        </a:p>
      </dgm:t>
    </dgm:pt>
    <dgm:pt modelId="{0EAD146C-72ED-4F1A-BDCA-7303E82E52BE}" type="sibTrans" cxnId="{31BD91B3-E2AA-41C2-B7E2-E8C55A717048}">
      <dgm:prSet/>
      <dgm:spPr/>
      <dgm:t>
        <a:bodyPr/>
        <a:lstStyle/>
        <a:p>
          <a:endParaRPr lang="en-US"/>
        </a:p>
      </dgm:t>
    </dgm:pt>
    <dgm:pt modelId="{C6555A16-F556-4BE1-B430-E3BD6C416B21}">
      <dgm:prSet phldrT="[Text]"/>
      <dgm:spPr/>
      <dgm:t>
        <a:bodyPr/>
        <a:lstStyle/>
        <a:p>
          <a:r>
            <a:rPr lang="en-US" dirty="0" smtClean="0"/>
            <a:t>Quantitative Approach</a:t>
          </a:r>
          <a:endParaRPr lang="en-US" dirty="0"/>
        </a:p>
      </dgm:t>
    </dgm:pt>
    <dgm:pt modelId="{ECED32C3-1D10-4D93-A17B-A43CDC4D996F}" type="parTrans" cxnId="{E049404A-43B0-47BE-A74A-58D5F91161A7}">
      <dgm:prSet/>
      <dgm:spPr/>
      <dgm:t>
        <a:bodyPr/>
        <a:lstStyle/>
        <a:p>
          <a:endParaRPr lang="en-US"/>
        </a:p>
      </dgm:t>
    </dgm:pt>
    <dgm:pt modelId="{42C8C2E7-C69F-4268-8F23-577A2665B98D}" type="sibTrans" cxnId="{E049404A-43B0-47BE-A74A-58D5F91161A7}">
      <dgm:prSet/>
      <dgm:spPr/>
      <dgm:t>
        <a:bodyPr/>
        <a:lstStyle/>
        <a:p>
          <a:endParaRPr lang="en-US"/>
        </a:p>
      </dgm:t>
    </dgm:pt>
    <dgm:pt modelId="{E347C3A6-E9E0-49F6-94CB-D0943AD32D92}">
      <dgm:prSet phldrT="[Text]"/>
      <dgm:spPr/>
      <dgm:t>
        <a:bodyPr/>
        <a:lstStyle/>
        <a:p>
          <a:r>
            <a:rPr lang="en-US" dirty="0" smtClean="0"/>
            <a:t>System Approach</a:t>
          </a:r>
          <a:endParaRPr lang="en-US" dirty="0"/>
        </a:p>
      </dgm:t>
    </dgm:pt>
    <dgm:pt modelId="{64FD15F8-5C3C-423C-B058-B26BFEF172C6}" type="parTrans" cxnId="{2D141064-798D-43A5-A139-9F595F5BFE8E}">
      <dgm:prSet/>
      <dgm:spPr/>
      <dgm:t>
        <a:bodyPr/>
        <a:lstStyle/>
        <a:p>
          <a:endParaRPr lang="en-US"/>
        </a:p>
      </dgm:t>
    </dgm:pt>
    <dgm:pt modelId="{C9C6082C-8B3E-43FA-ADC2-FE2D83C259D3}" type="sibTrans" cxnId="{2D141064-798D-43A5-A139-9F595F5BFE8E}">
      <dgm:prSet/>
      <dgm:spPr/>
      <dgm:t>
        <a:bodyPr/>
        <a:lstStyle/>
        <a:p>
          <a:endParaRPr lang="en-US"/>
        </a:p>
      </dgm:t>
    </dgm:pt>
    <dgm:pt modelId="{7162C09D-0FA1-4CF5-B663-680949CFFE06}">
      <dgm:prSet phldrT="[Text]"/>
      <dgm:spPr/>
      <dgm:t>
        <a:bodyPr/>
        <a:lstStyle/>
        <a:p>
          <a:r>
            <a:rPr lang="en-US" b="0" dirty="0" err="1" smtClean="0">
              <a:latin typeface="Times New Roman" pitchFamily="18" charset="0"/>
              <a:cs typeface="Times New Roman" pitchFamily="18" charset="0"/>
            </a:rPr>
            <a:t>Fayol’s</a:t>
          </a:r>
          <a:r>
            <a:rPr lang="en-US" b="0" dirty="0" smtClean="0">
              <a:latin typeface="Times New Roman" pitchFamily="18" charset="0"/>
              <a:cs typeface="Times New Roman" pitchFamily="18" charset="0"/>
            </a:rPr>
            <a:t> Administrative Approach </a:t>
          </a:r>
          <a:endParaRPr lang="en-US" b="0" dirty="0">
            <a:latin typeface="Times New Roman" pitchFamily="18" charset="0"/>
            <a:cs typeface="Times New Roman" pitchFamily="18" charset="0"/>
          </a:endParaRPr>
        </a:p>
      </dgm:t>
    </dgm:pt>
    <dgm:pt modelId="{E50C60BA-D0F9-4258-AF2F-054DFDFA3502}" type="parTrans" cxnId="{F8F85D28-5EB1-4CDB-9010-8B4D2E279762}">
      <dgm:prSet/>
      <dgm:spPr/>
    </dgm:pt>
    <dgm:pt modelId="{08E9B6D5-61E3-4C23-83DF-BE1572767ED4}" type="sibTrans" cxnId="{F8F85D28-5EB1-4CDB-9010-8B4D2E279762}">
      <dgm:prSet/>
      <dgm:spPr/>
    </dgm:pt>
    <dgm:pt modelId="{11259A11-C805-4B9A-92B3-45094BB624BF}">
      <dgm:prSet phldrT="[Text]"/>
      <dgm:spPr/>
      <dgm:t>
        <a:bodyPr/>
        <a:lstStyle/>
        <a:p>
          <a:r>
            <a:rPr lang="en-US" dirty="0" smtClean="0">
              <a:latin typeface="Times New Roman" pitchFamily="18" charset="0"/>
              <a:cs typeface="Times New Roman" pitchFamily="18" charset="0"/>
            </a:rPr>
            <a:t>George Elton Mayo</a:t>
          </a:r>
          <a:endParaRPr lang="en-US" dirty="0">
            <a:latin typeface="Times New Roman" pitchFamily="18" charset="0"/>
            <a:cs typeface="Times New Roman" pitchFamily="18" charset="0"/>
          </a:endParaRPr>
        </a:p>
      </dgm:t>
    </dgm:pt>
    <dgm:pt modelId="{1FC24448-3EE0-4036-8480-66B032D9BD06}" type="parTrans" cxnId="{127A7DCB-6474-4508-AD69-37CE0D026BF0}">
      <dgm:prSet/>
      <dgm:spPr/>
    </dgm:pt>
    <dgm:pt modelId="{89208601-D25D-4ECA-90F2-27E7321156E7}" type="sibTrans" cxnId="{127A7DCB-6474-4508-AD69-37CE0D026BF0}">
      <dgm:prSet/>
      <dgm:spPr/>
    </dgm:pt>
    <dgm:pt modelId="{C9265319-2DBC-4A60-BCF9-07D697E8D8FA}">
      <dgm:prSet phldrT="[Text]"/>
      <dgm:spPr/>
      <dgm:t>
        <a:bodyPr/>
        <a:lstStyle/>
        <a:p>
          <a:r>
            <a:rPr lang="en-US" dirty="0" smtClean="0">
              <a:latin typeface="Times New Roman" pitchFamily="18" charset="0"/>
              <a:cs typeface="Times New Roman" pitchFamily="18" charset="0"/>
            </a:rPr>
            <a:t>Merry </a:t>
          </a:r>
          <a:r>
            <a:rPr lang="en-US" dirty="0" smtClean="0"/>
            <a:t>Parker </a:t>
          </a:r>
          <a:r>
            <a:rPr lang="en-US" dirty="0" err="1" smtClean="0"/>
            <a:t>Follet</a:t>
          </a:r>
          <a:r>
            <a:rPr lang="en-US" dirty="0" smtClean="0"/>
            <a:t> </a:t>
          </a:r>
          <a:endParaRPr lang="en-US" dirty="0"/>
        </a:p>
      </dgm:t>
    </dgm:pt>
    <dgm:pt modelId="{BFEC2743-8214-4E03-B18B-57B4865306B3}" type="parTrans" cxnId="{383F1483-6DDC-413E-9FFF-67AE49FEB8DC}">
      <dgm:prSet/>
      <dgm:spPr/>
    </dgm:pt>
    <dgm:pt modelId="{5C981159-07FF-4612-B65B-0A5933DA34FA}" type="sibTrans" cxnId="{383F1483-6DDC-413E-9FFF-67AE49FEB8DC}">
      <dgm:prSet/>
      <dgm:spPr/>
    </dgm:pt>
    <dgm:pt modelId="{A530EABA-2E73-482B-9017-7DE5BCC64F17}">
      <dgm:prSet phldrT="[Text]"/>
      <dgm:spPr/>
      <dgm:t>
        <a:bodyPr/>
        <a:lstStyle/>
        <a:p>
          <a:r>
            <a:rPr lang="en-US" dirty="0" smtClean="0"/>
            <a:t>Contingency Approach</a:t>
          </a:r>
          <a:endParaRPr lang="en-US" dirty="0"/>
        </a:p>
      </dgm:t>
    </dgm:pt>
    <dgm:pt modelId="{AEB0B58D-2FFE-47F6-9D72-8484536D465F}" type="parTrans" cxnId="{DE12A38A-9CE2-4A46-83AD-087095271C9D}">
      <dgm:prSet/>
      <dgm:spPr/>
    </dgm:pt>
    <dgm:pt modelId="{5032D8F3-8AFB-4247-85BF-0443BC215038}" type="sibTrans" cxnId="{DE12A38A-9CE2-4A46-83AD-087095271C9D}">
      <dgm:prSet/>
      <dgm:spPr/>
    </dgm:pt>
    <dgm:pt modelId="{40E1CD60-53F7-4240-AF43-073D7CED094B}" type="pres">
      <dgm:prSet presAssocID="{3162CB4B-C7B8-4A7E-A3B1-771BE3CE5E89}" presName="Name0" presStyleCnt="0">
        <dgm:presLayoutVars>
          <dgm:dir/>
          <dgm:resizeHandles val="exact"/>
        </dgm:presLayoutVars>
      </dgm:prSet>
      <dgm:spPr/>
      <dgm:t>
        <a:bodyPr/>
        <a:lstStyle/>
        <a:p>
          <a:endParaRPr lang="en-US"/>
        </a:p>
      </dgm:t>
    </dgm:pt>
    <dgm:pt modelId="{359002C5-FFD3-4662-9A20-225FFDE731DA}" type="pres">
      <dgm:prSet presAssocID="{4A8C0609-2B55-4F8B-A4D9-81AED5D633EF}" presName="node" presStyleLbl="node1" presStyleIdx="0" presStyleCnt="3">
        <dgm:presLayoutVars>
          <dgm:bulletEnabled val="1"/>
        </dgm:presLayoutVars>
      </dgm:prSet>
      <dgm:spPr/>
      <dgm:t>
        <a:bodyPr/>
        <a:lstStyle/>
        <a:p>
          <a:endParaRPr lang="en-US"/>
        </a:p>
      </dgm:t>
    </dgm:pt>
    <dgm:pt modelId="{A75153DC-1897-40E6-B2A2-157631737B25}" type="pres">
      <dgm:prSet presAssocID="{B31D1544-11C7-4126-AA2C-9FC3EC4FB544}" presName="sibTrans" presStyleCnt="0"/>
      <dgm:spPr/>
    </dgm:pt>
    <dgm:pt modelId="{DA52A651-A2BC-49F0-B35F-83927C0C2EA4}" type="pres">
      <dgm:prSet presAssocID="{8F50C8F7-6B50-40CD-97EF-4AC11FF4E31A}" presName="node" presStyleLbl="node1" presStyleIdx="1" presStyleCnt="3">
        <dgm:presLayoutVars>
          <dgm:bulletEnabled val="1"/>
        </dgm:presLayoutVars>
      </dgm:prSet>
      <dgm:spPr/>
      <dgm:t>
        <a:bodyPr/>
        <a:lstStyle/>
        <a:p>
          <a:endParaRPr lang="en-US"/>
        </a:p>
      </dgm:t>
    </dgm:pt>
    <dgm:pt modelId="{AE65F529-DDF2-4CEA-95E5-2B788E2EABC3}" type="pres">
      <dgm:prSet presAssocID="{4A462870-498A-4C3F-9F0B-417FDFB01996}" presName="sibTrans" presStyleCnt="0"/>
      <dgm:spPr/>
    </dgm:pt>
    <dgm:pt modelId="{B6B55014-2E8E-4B9B-AA8E-60CD1F4C6F4E}" type="pres">
      <dgm:prSet presAssocID="{E3E349F6-7D37-4B8A-BD8A-615B1D3B63D5}" presName="node" presStyleLbl="node1" presStyleIdx="2" presStyleCnt="3">
        <dgm:presLayoutVars>
          <dgm:bulletEnabled val="1"/>
        </dgm:presLayoutVars>
      </dgm:prSet>
      <dgm:spPr/>
      <dgm:t>
        <a:bodyPr/>
        <a:lstStyle/>
        <a:p>
          <a:endParaRPr lang="en-US"/>
        </a:p>
      </dgm:t>
    </dgm:pt>
  </dgm:ptLst>
  <dgm:cxnLst>
    <dgm:cxn modelId="{127A7DCB-6474-4508-AD69-37CE0D026BF0}" srcId="{8F50C8F7-6B50-40CD-97EF-4AC11FF4E31A}" destId="{11259A11-C805-4B9A-92B3-45094BB624BF}" srcOrd="1" destOrd="0" parTransId="{1FC24448-3EE0-4036-8480-66B032D9BD06}" sibTransId="{89208601-D25D-4ECA-90F2-27E7321156E7}"/>
    <dgm:cxn modelId="{482B98F6-E562-4DE1-8627-F73C3A6FD689}" srcId="{4A8C0609-2B55-4F8B-A4D9-81AED5D633EF}" destId="{D135E510-D8C9-4AE3-9455-06654FFB01CA}" srcOrd="0" destOrd="0" parTransId="{3C983BDA-531A-4B99-9A2C-1B20A01FC6F4}" sibTransId="{6CC921DE-3280-4BD2-B1C3-4E3DE5A12B8F}"/>
    <dgm:cxn modelId="{12F9AFD0-36DC-41D6-B9E1-F100B7F884B5}" type="presOf" srcId="{74A78FF9-A71D-4C8F-9847-99B5E13BFEAC}" destId="{359002C5-FFD3-4662-9A20-225FFDE731DA}" srcOrd="0" destOrd="2" presId="urn:microsoft.com/office/officeart/2005/8/layout/hList6"/>
    <dgm:cxn modelId="{31CB7254-F765-4648-B7C6-613D5969702A}" type="presOf" srcId="{C6555A16-F556-4BE1-B430-E3BD6C416B21}" destId="{B6B55014-2E8E-4B9B-AA8E-60CD1F4C6F4E}" srcOrd="0" destOrd="1" presId="urn:microsoft.com/office/officeart/2005/8/layout/hList6"/>
    <dgm:cxn modelId="{8E2F4657-E8D5-4CDD-8723-8E9B45F7DAAB}" type="presOf" srcId="{E347C3A6-E9E0-49F6-94CB-D0943AD32D92}" destId="{B6B55014-2E8E-4B9B-AA8E-60CD1F4C6F4E}" srcOrd="0" destOrd="2" presId="urn:microsoft.com/office/officeart/2005/8/layout/hList6"/>
    <dgm:cxn modelId="{F8F85D28-5EB1-4CDB-9010-8B4D2E279762}" srcId="{4A8C0609-2B55-4F8B-A4D9-81AED5D633EF}" destId="{7162C09D-0FA1-4CF5-B663-680949CFFE06}" srcOrd="2" destOrd="0" parTransId="{E50C60BA-D0F9-4258-AF2F-054DFDFA3502}" sibTransId="{08E9B6D5-61E3-4C23-83DF-BE1572767ED4}"/>
    <dgm:cxn modelId="{3D13EC94-A5E3-4040-9FC3-B2DCCC4F6488}" srcId="{4A8C0609-2B55-4F8B-A4D9-81AED5D633EF}" destId="{74A78FF9-A71D-4C8F-9847-99B5E13BFEAC}" srcOrd="1" destOrd="0" parTransId="{848A9EBE-7AEC-4A21-8063-02D91A697870}" sibTransId="{6AF9FA48-FBF9-498C-896A-567201AF5266}"/>
    <dgm:cxn modelId="{02CA0F33-F54B-4FAA-B13B-B6EA9ECFD55B}" type="presOf" srcId="{CABD6F1E-883E-48C5-A467-BB72D65DB1F3}" destId="{DA52A651-A2BC-49F0-B35F-83927C0C2EA4}" srcOrd="0" destOrd="4" presId="urn:microsoft.com/office/officeart/2005/8/layout/hList6"/>
    <dgm:cxn modelId="{9BE284B8-4A32-40C1-80D5-73E5F1D5627E}" type="presOf" srcId="{7ECE8732-FC97-48A4-ADA5-4A31A2A1FA99}" destId="{DA52A651-A2BC-49F0-B35F-83927C0C2EA4}" srcOrd="0" destOrd="1" presId="urn:microsoft.com/office/officeart/2005/8/layout/hList6"/>
    <dgm:cxn modelId="{8CCE6619-7FF0-43DD-BB81-74EF9900B382}" type="presOf" srcId="{11259A11-C805-4B9A-92B3-45094BB624BF}" destId="{DA52A651-A2BC-49F0-B35F-83927C0C2EA4}" srcOrd="0" destOrd="2" presId="urn:microsoft.com/office/officeart/2005/8/layout/hList6"/>
    <dgm:cxn modelId="{383F1483-6DDC-413E-9FFF-67AE49FEB8DC}" srcId="{8F50C8F7-6B50-40CD-97EF-4AC11FF4E31A}" destId="{C9265319-2DBC-4A60-BCF9-07D697E8D8FA}" srcOrd="2" destOrd="0" parTransId="{BFEC2743-8214-4E03-B18B-57B4865306B3}" sibTransId="{5C981159-07FF-4612-B65B-0A5933DA34FA}"/>
    <dgm:cxn modelId="{1DE7703F-5FC0-4310-9296-86AB6CF8C31F}" srcId="{8F50C8F7-6B50-40CD-97EF-4AC11FF4E31A}" destId="{CABD6F1E-883E-48C5-A467-BB72D65DB1F3}" srcOrd="3" destOrd="0" parTransId="{FFED1B64-5808-4BA4-B82D-F579C21C02CD}" sibTransId="{B20D29CF-5476-4A06-834D-5E46574E04C8}"/>
    <dgm:cxn modelId="{A7CA5DD0-857F-408C-8B53-60F907AB3617}" type="presOf" srcId="{4A8C0609-2B55-4F8B-A4D9-81AED5D633EF}" destId="{359002C5-FFD3-4662-9A20-225FFDE731DA}" srcOrd="0" destOrd="0" presId="urn:microsoft.com/office/officeart/2005/8/layout/hList6"/>
    <dgm:cxn modelId="{7C7A9188-4A18-4377-8DC4-6C9525E921DD}" srcId="{3162CB4B-C7B8-4A7E-A3B1-771BE3CE5E89}" destId="{4A8C0609-2B55-4F8B-A4D9-81AED5D633EF}" srcOrd="0" destOrd="0" parTransId="{7A7D7C32-6E3A-4B17-98F9-2DB8FAEE7E40}" sibTransId="{B31D1544-11C7-4126-AA2C-9FC3EC4FB544}"/>
    <dgm:cxn modelId="{DE12A38A-9CE2-4A46-83AD-087095271C9D}" srcId="{E3E349F6-7D37-4B8A-BD8A-615B1D3B63D5}" destId="{A530EABA-2E73-482B-9017-7DE5BCC64F17}" srcOrd="2" destOrd="0" parTransId="{AEB0B58D-2FFE-47F6-9D72-8484536D465F}" sibTransId="{5032D8F3-8AFB-4247-85BF-0443BC215038}"/>
    <dgm:cxn modelId="{2D141064-798D-43A5-A139-9F595F5BFE8E}" srcId="{E3E349F6-7D37-4B8A-BD8A-615B1D3B63D5}" destId="{E347C3A6-E9E0-49F6-94CB-D0943AD32D92}" srcOrd="1" destOrd="0" parTransId="{64FD15F8-5C3C-423C-B058-B26BFEF172C6}" sibTransId="{C9C6082C-8B3E-43FA-ADC2-FE2D83C259D3}"/>
    <dgm:cxn modelId="{19FDBC7C-9521-4370-B86F-61978DE456AB}" type="presOf" srcId="{7162C09D-0FA1-4CF5-B663-680949CFFE06}" destId="{359002C5-FFD3-4662-9A20-225FFDE731DA}" srcOrd="0" destOrd="3" presId="urn:microsoft.com/office/officeart/2005/8/layout/hList6"/>
    <dgm:cxn modelId="{13D4D08F-7C60-4D38-B923-68595BAF6804}" type="presOf" srcId="{E3E349F6-7D37-4B8A-BD8A-615B1D3B63D5}" destId="{B6B55014-2E8E-4B9B-AA8E-60CD1F4C6F4E}" srcOrd="0" destOrd="0" presId="urn:microsoft.com/office/officeart/2005/8/layout/hList6"/>
    <dgm:cxn modelId="{8CB8EF2A-08CE-40A3-9D68-D618D909D3FC}" type="presOf" srcId="{D135E510-D8C9-4AE3-9455-06654FFB01CA}" destId="{359002C5-FFD3-4662-9A20-225FFDE731DA}" srcOrd="0" destOrd="1" presId="urn:microsoft.com/office/officeart/2005/8/layout/hList6"/>
    <dgm:cxn modelId="{1CDC847E-5D55-4020-90A3-01531C479C93}" type="presOf" srcId="{C9265319-2DBC-4A60-BCF9-07D697E8D8FA}" destId="{DA52A651-A2BC-49F0-B35F-83927C0C2EA4}" srcOrd="0" destOrd="3" presId="urn:microsoft.com/office/officeart/2005/8/layout/hList6"/>
    <dgm:cxn modelId="{0415285D-2BED-4B40-8173-9BE3916D692C}" type="presOf" srcId="{3162CB4B-C7B8-4A7E-A3B1-771BE3CE5E89}" destId="{40E1CD60-53F7-4240-AF43-073D7CED094B}" srcOrd="0" destOrd="0" presId="urn:microsoft.com/office/officeart/2005/8/layout/hList6"/>
    <dgm:cxn modelId="{C594F55B-9109-4858-A44C-84BA7326A9AE}" srcId="{3162CB4B-C7B8-4A7E-A3B1-771BE3CE5E89}" destId="{8F50C8F7-6B50-40CD-97EF-4AC11FF4E31A}" srcOrd="1" destOrd="0" parTransId="{9C1937E0-FE9E-46DB-97D5-D01232B4640A}" sibTransId="{4A462870-498A-4C3F-9F0B-417FDFB01996}"/>
    <dgm:cxn modelId="{31BD91B3-E2AA-41C2-B7E2-E8C55A717048}" srcId="{3162CB4B-C7B8-4A7E-A3B1-771BE3CE5E89}" destId="{E3E349F6-7D37-4B8A-BD8A-615B1D3B63D5}" srcOrd="2" destOrd="0" parTransId="{11C43E3C-2B13-48B1-92D8-81F42840DA17}" sibTransId="{0EAD146C-72ED-4F1A-BDCA-7303E82E52BE}"/>
    <dgm:cxn modelId="{E049404A-43B0-47BE-A74A-58D5F91161A7}" srcId="{E3E349F6-7D37-4B8A-BD8A-615B1D3B63D5}" destId="{C6555A16-F556-4BE1-B430-E3BD6C416B21}" srcOrd="0" destOrd="0" parTransId="{ECED32C3-1D10-4D93-A17B-A43CDC4D996F}" sibTransId="{42C8C2E7-C69F-4268-8F23-577A2665B98D}"/>
    <dgm:cxn modelId="{91C38ED1-FE7E-45B2-8FC8-6AFB8BDF33A2}" type="presOf" srcId="{A530EABA-2E73-482B-9017-7DE5BCC64F17}" destId="{B6B55014-2E8E-4B9B-AA8E-60CD1F4C6F4E}" srcOrd="0" destOrd="3" presId="urn:microsoft.com/office/officeart/2005/8/layout/hList6"/>
    <dgm:cxn modelId="{86254F05-8CE1-49D3-90D3-1F6DB97AC9CB}" type="presOf" srcId="{8F50C8F7-6B50-40CD-97EF-4AC11FF4E31A}" destId="{DA52A651-A2BC-49F0-B35F-83927C0C2EA4}" srcOrd="0" destOrd="0" presId="urn:microsoft.com/office/officeart/2005/8/layout/hList6"/>
    <dgm:cxn modelId="{F08491CC-8AE4-423B-A1EC-436B486CFA30}" srcId="{8F50C8F7-6B50-40CD-97EF-4AC11FF4E31A}" destId="{7ECE8732-FC97-48A4-ADA5-4A31A2A1FA99}" srcOrd="0" destOrd="0" parTransId="{1935CCFB-3391-473F-B956-1ABAB40E5ED8}" sibTransId="{F4917C11-F3F6-49CB-A990-386FE85993B9}"/>
    <dgm:cxn modelId="{7535B9A9-F467-4C18-8D1E-E6AE16912670}" type="presParOf" srcId="{40E1CD60-53F7-4240-AF43-073D7CED094B}" destId="{359002C5-FFD3-4662-9A20-225FFDE731DA}" srcOrd="0" destOrd="0" presId="urn:microsoft.com/office/officeart/2005/8/layout/hList6"/>
    <dgm:cxn modelId="{5CADC482-0FD2-4C4A-AD0C-D3166BB88959}" type="presParOf" srcId="{40E1CD60-53F7-4240-AF43-073D7CED094B}" destId="{A75153DC-1897-40E6-B2A2-157631737B25}" srcOrd="1" destOrd="0" presId="urn:microsoft.com/office/officeart/2005/8/layout/hList6"/>
    <dgm:cxn modelId="{FECAEAEE-D042-433F-BF8E-A464473F8E39}" type="presParOf" srcId="{40E1CD60-53F7-4240-AF43-073D7CED094B}" destId="{DA52A651-A2BC-49F0-B35F-83927C0C2EA4}" srcOrd="2" destOrd="0" presId="urn:microsoft.com/office/officeart/2005/8/layout/hList6"/>
    <dgm:cxn modelId="{4734719C-3B11-4BF2-931B-D5036A1EEB45}" type="presParOf" srcId="{40E1CD60-53F7-4240-AF43-073D7CED094B}" destId="{AE65F529-DDF2-4CEA-95E5-2B788E2EABC3}" srcOrd="3" destOrd="0" presId="urn:microsoft.com/office/officeart/2005/8/layout/hList6"/>
    <dgm:cxn modelId="{6A063E13-2BF3-48FB-9037-366B3CD37CA4}" type="presParOf" srcId="{40E1CD60-53F7-4240-AF43-073D7CED094B}" destId="{B6B55014-2E8E-4B9B-AA8E-60CD1F4C6F4E}" srcOrd="4" destOrd="0" presId="urn:microsoft.com/office/officeart/2005/8/layout/hList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59002C5-FFD3-4662-9A20-225FFDE731DA}">
      <dsp:nvSpPr>
        <dsp:cNvPr id="0" name=""/>
        <dsp:cNvSpPr/>
      </dsp:nvSpPr>
      <dsp:spPr>
        <a:xfrm rot="16200000">
          <a:off x="-1063873" y="1064617"/>
          <a:ext cx="4064000" cy="1934765"/>
        </a:xfrm>
        <a:prstGeom prst="flowChartManualOperati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0" tIns="0" rIns="118187" bIns="0" numCol="1" spcCol="1270" anchor="t" anchorCtr="0">
          <a:noAutofit/>
        </a:bodyPr>
        <a:lstStyle/>
        <a:p>
          <a:pPr lvl="0" algn="l" defTabSz="844550">
            <a:lnSpc>
              <a:spcPct val="90000"/>
            </a:lnSpc>
            <a:spcBef>
              <a:spcPct val="0"/>
            </a:spcBef>
            <a:spcAft>
              <a:spcPct val="35000"/>
            </a:spcAft>
          </a:pPr>
          <a:r>
            <a:rPr lang="en-US" sz="1900" b="1" kern="1200" dirty="0" smtClean="0">
              <a:latin typeface="Times New Roman" pitchFamily="18" charset="0"/>
              <a:cs typeface="Times New Roman" pitchFamily="18" charset="0"/>
            </a:rPr>
            <a:t>Classical Theory</a:t>
          </a:r>
          <a:endParaRPr lang="en-US" sz="1900" b="1" kern="1200" dirty="0">
            <a:latin typeface="Times New Roman" pitchFamily="18" charset="0"/>
            <a:cs typeface="Times New Roman" pitchFamily="18" charset="0"/>
          </a:endParaRPr>
        </a:p>
        <a:p>
          <a:pPr marL="114300" lvl="1" indent="-114300" algn="l" defTabSz="666750">
            <a:lnSpc>
              <a:spcPct val="90000"/>
            </a:lnSpc>
            <a:spcBef>
              <a:spcPct val="0"/>
            </a:spcBef>
            <a:spcAft>
              <a:spcPct val="15000"/>
            </a:spcAft>
            <a:buChar char="••"/>
          </a:pPr>
          <a:r>
            <a:rPr lang="en-US" sz="1500" b="0" kern="1200" dirty="0" smtClean="0">
              <a:latin typeface="Times New Roman" pitchFamily="18" charset="0"/>
              <a:cs typeface="Times New Roman" pitchFamily="18" charset="0"/>
            </a:rPr>
            <a:t>Max Weber’s Bureaucratic Model</a:t>
          </a:r>
          <a:endParaRPr lang="en-US" sz="1500" b="0" kern="1200" dirty="0">
            <a:latin typeface="Times New Roman" pitchFamily="18" charset="0"/>
            <a:cs typeface="Times New Roman" pitchFamily="18" charset="0"/>
          </a:endParaRPr>
        </a:p>
        <a:p>
          <a:pPr marL="114300" lvl="1" indent="-114300" algn="l" defTabSz="666750">
            <a:lnSpc>
              <a:spcPct val="90000"/>
            </a:lnSpc>
            <a:spcBef>
              <a:spcPct val="0"/>
            </a:spcBef>
            <a:spcAft>
              <a:spcPct val="15000"/>
            </a:spcAft>
            <a:buChar char="••"/>
          </a:pPr>
          <a:r>
            <a:rPr lang="en-US" sz="1500" b="0" kern="1200" dirty="0" smtClean="0">
              <a:latin typeface="Times New Roman" pitchFamily="18" charset="0"/>
              <a:cs typeface="Times New Roman" pitchFamily="18" charset="0"/>
            </a:rPr>
            <a:t>Taylor’s Scientific Management Approach</a:t>
          </a:r>
          <a:endParaRPr lang="en-US" sz="1500" b="0" kern="1200" dirty="0">
            <a:latin typeface="Times New Roman" pitchFamily="18" charset="0"/>
            <a:cs typeface="Times New Roman" pitchFamily="18" charset="0"/>
          </a:endParaRPr>
        </a:p>
        <a:p>
          <a:pPr marL="114300" lvl="1" indent="-114300" algn="l" defTabSz="666750">
            <a:lnSpc>
              <a:spcPct val="90000"/>
            </a:lnSpc>
            <a:spcBef>
              <a:spcPct val="0"/>
            </a:spcBef>
            <a:spcAft>
              <a:spcPct val="15000"/>
            </a:spcAft>
            <a:buChar char="••"/>
          </a:pPr>
          <a:r>
            <a:rPr lang="en-US" sz="1500" b="0" kern="1200" dirty="0" err="1" smtClean="0">
              <a:latin typeface="Times New Roman" pitchFamily="18" charset="0"/>
              <a:cs typeface="Times New Roman" pitchFamily="18" charset="0"/>
            </a:rPr>
            <a:t>Fayol’s</a:t>
          </a:r>
          <a:r>
            <a:rPr lang="en-US" sz="1500" b="0" kern="1200" dirty="0" smtClean="0">
              <a:latin typeface="Times New Roman" pitchFamily="18" charset="0"/>
              <a:cs typeface="Times New Roman" pitchFamily="18" charset="0"/>
            </a:rPr>
            <a:t> Administrative Approach </a:t>
          </a:r>
          <a:endParaRPr lang="en-US" sz="1500" b="0" kern="1200" dirty="0">
            <a:latin typeface="Times New Roman" pitchFamily="18" charset="0"/>
            <a:cs typeface="Times New Roman" pitchFamily="18" charset="0"/>
          </a:endParaRPr>
        </a:p>
      </dsp:txBody>
      <dsp:txXfrm rot="16200000">
        <a:off x="-1063873" y="1064617"/>
        <a:ext cx="4064000" cy="1934765"/>
      </dsp:txXfrm>
    </dsp:sp>
    <dsp:sp modelId="{DA52A651-A2BC-49F0-B35F-83927C0C2EA4}">
      <dsp:nvSpPr>
        <dsp:cNvPr id="0" name=""/>
        <dsp:cNvSpPr/>
      </dsp:nvSpPr>
      <dsp:spPr>
        <a:xfrm rot="16200000">
          <a:off x="1016000" y="1064617"/>
          <a:ext cx="4064000" cy="1934765"/>
        </a:xfrm>
        <a:prstGeom prst="flowChartManualOperati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0" tIns="0" rIns="118187" bIns="0" numCol="1" spcCol="1270" anchor="t" anchorCtr="0">
          <a:noAutofit/>
        </a:bodyPr>
        <a:lstStyle/>
        <a:p>
          <a:pPr lvl="0" algn="l" defTabSz="844550">
            <a:lnSpc>
              <a:spcPct val="90000"/>
            </a:lnSpc>
            <a:spcBef>
              <a:spcPct val="0"/>
            </a:spcBef>
            <a:spcAft>
              <a:spcPct val="35000"/>
            </a:spcAft>
          </a:pPr>
          <a:r>
            <a:rPr lang="en-US" sz="1900" b="1" kern="1200" dirty="0" smtClean="0">
              <a:latin typeface="Times New Roman" pitchFamily="18" charset="0"/>
              <a:cs typeface="Times New Roman" pitchFamily="18" charset="0"/>
            </a:rPr>
            <a:t>Neo Classical Theory</a:t>
          </a:r>
          <a:endParaRPr lang="en-US" sz="1900" b="1" kern="1200" dirty="0">
            <a:latin typeface="Times New Roman" pitchFamily="18" charset="0"/>
            <a:cs typeface="Times New Roman" pitchFamily="18" charset="0"/>
          </a:endParaRPr>
        </a:p>
        <a:p>
          <a:pPr marL="114300" lvl="1" indent="-114300" algn="l" defTabSz="666750">
            <a:lnSpc>
              <a:spcPct val="90000"/>
            </a:lnSpc>
            <a:spcBef>
              <a:spcPct val="0"/>
            </a:spcBef>
            <a:spcAft>
              <a:spcPct val="15000"/>
            </a:spcAft>
            <a:buChar char="••"/>
          </a:pPr>
          <a:r>
            <a:rPr lang="en-US" sz="1500" b="1" kern="1200" dirty="0" smtClean="0">
              <a:latin typeface="Times New Roman" pitchFamily="18" charset="0"/>
              <a:cs typeface="Times New Roman" pitchFamily="18" charset="0"/>
            </a:rPr>
            <a:t>Human Relations movement</a:t>
          </a:r>
          <a:endParaRPr lang="en-US" sz="1500" b="1" kern="1200" dirty="0">
            <a:latin typeface="Times New Roman" pitchFamily="18" charset="0"/>
            <a:cs typeface="Times New Roman" pitchFamily="18" charset="0"/>
          </a:endParaRPr>
        </a:p>
        <a:p>
          <a:pPr marL="114300" lvl="1" indent="-114300" algn="l" defTabSz="666750">
            <a:lnSpc>
              <a:spcPct val="90000"/>
            </a:lnSpc>
            <a:spcBef>
              <a:spcPct val="0"/>
            </a:spcBef>
            <a:spcAft>
              <a:spcPct val="15000"/>
            </a:spcAft>
            <a:buChar char="••"/>
          </a:pPr>
          <a:r>
            <a:rPr lang="en-US" sz="1500" kern="1200" dirty="0" smtClean="0">
              <a:latin typeface="Times New Roman" pitchFamily="18" charset="0"/>
              <a:cs typeface="Times New Roman" pitchFamily="18" charset="0"/>
            </a:rPr>
            <a:t>George Elton Mayo</a:t>
          </a:r>
          <a:endParaRPr lang="en-US" sz="1500" kern="1200" dirty="0">
            <a:latin typeface="Times New Roman" pitchFamily="18" charset="0"/>
            <a:cs typeface="Times New Roman" pitchFamily="18" charset="0"/>
          </a:endParaRPr>
        </a:p>
        <a:p>
          <a:pPr marL="114300" lvl="1" indent="-114300" algn="l" defTabSz="666750">
            <a:lnSpc>
              <a:spcPct val="90000"/>
            </a:lnSpc>
            <a:spcBef>
              <a:spcPct val="0"/>
            </a:spcBef>
            <a:spcAft>
              <a:spcPct val="15000"/>
            </a:spcAft>
            <a:buChar char="••"/>
          </a:pPr>
          <a:r>
            <a:rPr lang="en-US" sz="1500" kern="1200" dirty="0" smtClean="0">
              <a:latin typeface="Times New Roman" pitchFamily="18" charset="0"/>
              <a:cs typeface="Times New Roman" pitchFamily="18" charset="0"/>
            </a:rPr>
            <a:t>Merry </a:t>
          </a:r>
          <a:r>
            <a:rPr lang="en-US" sz="1500" kern="1200" dirty="0" smtClean="0"/>
            <a:t>Parker </a:t>
          </a:r>
          <a:r>
            <a:rPr lang="en-US" sz="1500" kern="1200" dirty="0" err="1" smtClean="0"/>
            <a:t>Follet</a:t>
          </a:r>
          <a:r>
            <a:rPr lang="en-US" sz="1500" kern="1200" dirty="0" smtClean="0"/>
            <a:t> </a:t>
          </a:r>
          <a:endParaRPr lang="en-US" sz="1500" kern="1200" dirty="0"/>
        </a:p>
        <a:p>
          <a:pPr marL="114300" lvl="1" indent="-114300" algn="l" defTabSz="666750">
            <a:lnSpc>
              <a:spcPct val="90000"/>
            </a:lnSpc>
            <a:spcBef>
              <a:spcPct val="0"/>
            </a:spcBef>
            <a:spcAft>
              <a:spcPct val="15000"/>
            </a:spcAft>
            <a:buChar char="••"/>
          </a:pPr>
          <a:r>
            <a:rPr lang="en-US" sz="1500" kern="1200" dirty="0" smtClean="0"/>
            <a:t>Human  Behavioral Approach</a:t>
          </a:r>
          <a:endParaRPr lang="en-US" sz="1500" kern="1200" dirty="0"/>
        </a:p>
      </dsp:txBody>
      <dsp:txXfrm rot="16200000">
        <a:off x="1016000" y="1064617"/>
        <a:ext cx="4064000" cy="1934765"/>
      </dsp:txXfrm>
    </dsp:sp>
    <dsp:sp modelId="{B6B55014-2E8E-4B9B-AA8E-60CD1F4C6F4E}">
      <dsp:nvSpPr>
        <dsp:cNvPr id="0" name=""/>
        <dsp:cNvSpPr/>
      </dsp:nvSpPr>
      <dsp:spPr>
        <a:xfrm rot="16200000">
          <a:off x="3095873" y="1064617"/>
          <a:ext cx="4064000" cy="1934765"/>
        </a:xfrm>
        <a:prstGeom prst="flowChartManualOperati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0" tIns="0" rIns="118187" bIns="0" numCol="1" spcCol="1270" anchor="t" anchorCtr="0">
          <a:noAutofit/>
        </a:bodyPr>
        <a:lstStyle/>
        <a:p>
          <a:pPr lvl="0" algn="l" defTabSz="844550">
            <a:lnSpc>
              <a:spcPct val="90000"/>
            </a:lnSpc>
            <a:spcBef>
              <a:spcPct val="0"/>
            </a:spcBef>
            <a:spcAft>
              <a:spcPct val="35000"/>
            </a:spcAft>
          </a:pPr>
          <a:r>
            <a:rPr lang="en-US" sz="1900" kern="1200" dirty="0" smtClean="0"/>
            <a:t>Modern Theory</a:t>
          </a:r>
          <a:endParaRPr lang="en-US" sz="1900" kern="1200" dirty="0"/>
        </a:p>
        <a:p>
          <a:pPr marL="114300" lvl="1" indent="-114300" algn="l" defTabSz="666750">
            <a:lnSpc>
              <a:spcPct val="90000"/>
            </a:lnSpc>
            <a:spcBef>
              <a:spcPct val="0"/>
            </a:spcBef>
            <a:spcAft>
              <a:spcPct val="15000"/>
            </a:spcAft>
            <a:buChar char="••"/>
          </a:pPr>
          <a:r>
            <a:rPr lang="en-US" sz="1500" kern="1200" dirty="0" smtClean="0"/>
            <a:t>Quantitative Approach</a:t>
          </a:r>
          <a:endParaRPr lang="en-US" sz="1500" kern="1200" dirty="0"/>
        </a:p>
        <a:p>
          <a:pPr marL="114300" lvl="1" indent="-114300" algn="l" defTabSz="666750">
            <a:lnSpc>
              <a:spcPct val="90000"/>
            </a:lnSpc>
            <a:spcBef>
              <a:spcPct val="0"/>
            </a:spcBef>
            <a:spcAft>
              <a:spcPct val="15000"/>
            </a:spcAft>
            <a:buChar char="••"/>
          </a:pPr>
          <a:r>
            <a:rPr lang="en-US" sz="1500" kern="1200" dirty="0" smtClean="0"/>
            <a:t>System Approach</a:t>
          </a:r>
          <a:endParaRPr lang="en-US" sz="1500" kern="1200" dirty="0"/>
        </a:p>
        <a:p>
          <a:pPr marL="114300" lvl="1" indent="-114300" algn="l" defTabSz="666750">
            <a:lnSpc>
              <a:spcPct val="90000"/>
            </a:lnSpc>
            <a:spcBef>
              <a:spcPct val="0"/>
            </a:spcBef>
            <a:spcAft>
              <a:spcPct val="15000"/>
            </a:spcAft>
            <a:buChar char="••"/>
          </a:pPr>
          <a:r>
            <a:rPr lang="en-US" sz="1500" kern="1200" dirty="0" smtClean="0"/>
            <a:t>Contingency Approach</a:t>
          </a:r>
          <a:endParaRPr lang="en-US" sz="1500" kern="1200" dirty="0"/>
        </a:p>
      </dsp:txBody>
      <dsp:txXfrm rot="16200000">
        <a:off x="3095873" y="1064617"/>
        <a:ext cx="4064000" cy="1934765"/>
      </dsp:txXfrm>
    </dsp:sp>
  </dsp:spTree>
</dsp:drawing>
</file>

<file path=ppt/diagrams/layout1.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9D1C93-BB1A-4E83-A9F0-FB51461F8A47}" type="datetimeFigureOut">
              <a:rPr lang="en-US" smtClean="0"/>
              <a:pPr/>
              <a:t>10/31/2018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59914D-FD7B-4562-9559-BA4CD93C8F9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9D1C93-BB1A-4E83-A9F0-FB51461F8A47}" type="datetimeFigureOut">
              <a:rPr lang="en-US" smtClean="0"/>
              <a:pPr/>
              <a:t>10/31/2018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59914D-FD7B-4562-9559-BA4CD93C8F9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9D1C93-BB1A-4E83-A9F0-FB51461F8A47}" type="datetimeFigureOut">
              <a:rPr lang="en-US" smtClean="0"/>
              <a:pPr/>
              <a:t>10/31/2018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59914D-FD7B-4562-9559-BA4CD93C8F9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9D1C93-BB1A-4E83-A9F0-FB51461F8A47}" type="datetimeFigureOut">
              <a:rPr lang="en-US" smtClean="0"/>
              <a:pPr/>
              <a:t>10/31/2018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59914D-FD7B-4562-9559-BA4CD93C8F9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9D1C93-BB1A-4E83-A9F0-FB51461F8A47}" type="datetimeFigureOut">
              <a:rPr lang="en-US" smtClean="0"/>
              <a:pPr/>
              <a:t>10/31/2018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59914D-FD7B-4562-9559-BA4CD93C8F9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39D1C93-BB1A-4E83-A9F0-FB51461F8A47}" type="datetimeFigureOut">
              <a:rPr lang="en-US" smtClean="0"/>
              <a:pPr/>
              <a:t>10/31/2018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59914D-FD7B-4562-9559-BA4CD93C8F9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39D1C93-BB1A-4E83-A9F0-FB51461F8A47}" type="datetimeFigureOut">
              <a:rPr lang="en-US" smtClean="0"/>
              <a:pPr/>
              <a:t>10/31/2018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59914D-FD7B-4562-9559-BA4CD93C8F9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9D1C93-BB1A-4E83-A9F0-FB51461F8A47}" type="datetimeFigureOut">
              <a:rPr lang="en-US" smtClean="0"/>
              <a:pPr/>
              <a:t>10/31/2018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59914D-FD7B-4562-9559-BA4CD93C8F9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9D1C93-BB1A-4E83-A9F0-FB51461F8A47}" type="datetimeFigureOut">
              <a:rPr lang="en-US" smtClean="0"/>
              <a:pPr/>
              <a:t>10/31/2018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59914D-FD7B-4562-9559-BA4CD93C8F9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9D1C93-BB1A-4E83-A9F0-FB51461F8A47}" type="datetimeFigureOut">
              <a:rPr lang="en-US" smtClean="0"/>
              <a:pPr/>
              <a:t>10/31/2018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59914D-FD7B-4562-9559-BA4CD93C8F9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9D1C93-BB1A-4E83-A9F0-FB51461F8A47}" type="datetimeFigureOut">
              <a:rPr lang="en-US" smtClean="0"/>
              <a:pPr/>
              <a:t>10/31/2018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59914D-FD7B-4562-9559-BA4CD93C8F9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9D1C93-BB1A-4E83-A9F0-FB51461F8A47}" type="datetimeFigureOut">
              <a:rPr lang="en-US" smtClean="0"/>
              <a:pPr/>
              <a:t>10/31/2018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59914D-FD7B-4562-9559-BA4CD93C8F9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2286000" y="1719263"/>
            <a:ext cx="4572000" cy="3429000"/>
          </a:xfrm>
          <a:prstGeom prst="rect">
            <a:avLst/>
          </a:prstGeom>
          <a:noFill/>
          <a:ln w="9525">
            <a:noFill/>
            <a:miter lim="800000"/>
            <a:headEnd/>
            <a:tailEnd/>
          </a:ln>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554162"/>
          </a:xfrm>
        </p:spPr>
        <p:txBody>
          <a:bodyPr>
            <a:normAutofit fontScale="90000"/>
          </a:bodyPr>
          <a:lstStyle/>
          <a:p>
            <a:r>
              <a:rPr lang="en-US" b="1" dirty="0" smtClean="0">
                <a:latin typeface="Times New Roman" pitchFamily="18" charset="0"/>
                <a:cs typeface="Times New Roman" pitchFamily="18" charset="0"/>
              </a:rPr>
              <a:t>Unit 1</a:t>
            </a:r>
            <a:br>
              <a:rPr lang="en-US" b="1" dirty="0" smtClean="0">
                <a:latin typeface="Times New Roman" pitchFamily="18" charset="0"/>
                <a:cs typeface="Times New Roman" pitchFamily="18" charset="0"/>
              </a:rPr>
            </a:br>
            <a:r>
              <a:rPr lang="en-US" b="1" dirty="0" smtClean="0">
                <a:latin typeface="Times New Roman" pitchFamily="18" charset="0"/>
                <a:cs typeface="Times New Roman" pitchFamily="18" charset="0"/>
              </a:rPr>
              <a:t>Introduction to Management</a:t>
            </a:r>
            <a:br>
              <a:rPr lang="en-US" b="1" dirty="0" smtClean="0">
                <a:latin typeface="Times New Roman" pitchFamily="18" charset="0"/>
                <a:cs typeface="Times New Roman" pitchFamily="18" charset="0"/>
              </a:rPr>
            </a:b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600200"/>
            <a:ext cx="8229600" cy="4572000"/>
          </a:xfrm>
        </p:spPr>
        <p:txBody>
          <a:bodyPr>
            <a:normAutofit fontScale="92500" lnSpcReduction="20000"/>
          </a:bodyPr>
          <a:lstStyle/>
          <a:p>
            <a:pPr algn="ctr">
              <a:buNone/>
            </a:pPr>
            <a:endParaRPr lang="en-US" b="1" dirty="0" smtClean="0">
              <a:latin typeface="Times New Roman" pitchFamily="18" charset="0"/>
              <a:cs typeface="Times New Roman" pitchFamily="18" charset="0"/>
            </a:endParaRPr>
          </a:p>
          <a:p>
            <a:pPr>
              <a:buNone/>
            </a:pPr>
            <a:r>
              <a:rPr lang="en-US" b="1" dirty="0" smtClean="0">
                <a:latin typeface="Times New Roman" pitchFamily="18" charset="0"/>
                <a:cs typeface="Times New Roman" pitchFamily="18" charset="0"/>
              </a:rPr>
              <a:t>   Meaning and Definition – </a:t>
            </a:r>
          </a:p>
          <a:p>
            <a:r>
              <a:rPr lang="en-US" sz="26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Kimbol</a:t>
            </a:r>
            <a:r>
              <a:rPr lang="en-US" sz="2800" b="1" dirty="0" smtClean="0">
                <a:latin typeface="Times New Roman" pitchFamily="18" charset="0"/>
                <a:cs typeface="Times New Roman" pitchFamily="18" charset="0"/>
              </a:rPr>
              <a:t> and </a:t>
            </a:r>
            <a:r>
              <a:rPr lang="en-US" sz="2800" b="1" dirty="0" err="1" smtClean="0">
                <a:latin typeface="Times New Roman" pitchFamily="18" charset="0"/>
                <a:cs typeface="Times New Roman" pitchFamily="18" charset="0"/>
              </a:rPr>
              <a:t>Kimbol</a:t>
            </a:r>
            <a:r>
              <a:rPr lang="en-US" sz="2800" b="1" dirty="0" smtClean="0">
                <a:latin typeface="Times New Roman" pitchFamily="18" charset="0"/>
                <a:cs typeface="Times New Roman" pitchFamily="18" charset="0"/>
              </a:rPr>
              <a:t> </a:t>
            </a:r>
          </a:p>
          <a:p>
            <a:pPr>
              <a:buNone/>
            </a:pPr>
            <a:r>
              <a:rPr lang="en-US" sz="2800" b="1" dirty="0" smtClean="0">
                <a:latin typeface="Times New Roman" pitchFamily="18" charset="0"/>
                <a:cs typeface="Times New Roman" pitchFamily="18" charset="0"/>
              </a:rPr>
              <a:t>    </a:t>
            </a:r>
            <a:r>
              <a:rPr lang="en-US" sz="2600" dirty="0" smtClean="0">
                <a:latin typeface="Times New Roman" pitchFamily="18" charset="0"/>
                <a:cs typeface="Times New Roman" pitchFamily="18" charset="0"/>
              </a:rPr>
              <a:t>“Management embrace all duties and functions that, pertain to the initiation of an enterprise, its financing, the establishment of all major policies, the provision of all necessary equipments, the outlining the general form of organization under which the enterprise is to operates and the selection of the principal officers.” </a:t>
            </a:r>
            <a:r>
              <a:rPr lang="en-US" sz="2600" b="1" dirty="0" smtClean="0">
                <a:latin typeface="Times New Roman" pitchFamily="18" charset="0"/>
                <a:cs typeface="Times New Roman" pitchFamily="18" charset="0"/>
              </a:rPr>
              <a:t>  </a:t>
            </a:r>
          </a:p>
          <a:p>
            <a:r>
              <a:rPr lang="en-US" sz="2800" b="1" dirty="0" smtClean="0">
                <a:latin typeface="Times New Roman" pitchFamily="18" charset="0"/>
                <a:cs typeface="Times New Roman" pitchFamily="18" charset="0"/>
              </a:rPr>
              <a:t>    Henry </a:t>
            </a:r>
            <a:r>
              <a:rPr lang="en-US" sz="2800" b="1" dirty="0" err="1" smtClean="0">
                <a:latin typeface="Times New Roman" pitchFamily="18" charset="0"/>
                <a:cs typeface="Times New Roman" pitchFamily="18" charset="0"/>
              </a:rPr>
              <a:t>Fayol</a:t>
            </a:r>
            <a:endParaRPr lang="en-US" sz="2800" b="1" dirty="0" smtClean="0">
              <a:latin typeface="Times New Roman" pitchFamily="18" charset="0"/>
              <a:cs typeface="Times New Roman" pitchFamily="18" charset="0"/>
            </a:endParaRPr>
          </a:p>
          <a:p>
            <a:pPr>
              <a:buNone/>
            </a:pPr>
            <a:r>
              <a:rPr lang="en-US" sz="2800" b="1" dirty="0" smtClean="0">
                <a:latin typeface="Times New Roman" pitchFamily="18" charset="0"/>
                <a:cs typeface="Times New Roman" pitchFamily="18" charset="0"/>
              </a:rPr>
              <a:t>     </a:t>
            </a:r>
            <a:r>
              <a:rPr lang="en-US" sz="2600" dirty="0" smtClean="0">
                <a:latin typeface="Times New Roman" pitchFamily="18" charset="0"/>
                <a:cs typeface="Times New Roman" pitchFamily="18" charset="0"/>
              </a:rPr>
              <a:t>“To manage is to forecast and plan, to organize, to command, to coordinate and control.”</a:t>
            </a:r>
            <a:r>
              <a:rPr lang="en-US" sz="2600" b="1" dirty="0" smtClean="0">
                <a:latin typeface="Times New Roman" pitchFamily="18" charset="0"/>
                <a:cs typeface="Times New Roman" pitchFamily="18" charset="0"/>
              </a:rPr>
              <a:t>      </a:t>
            </a:r>
          </a:p>
          <a:p>
            <a:pPr>
              <a:buNone/>
            </a:pPr>
            <a:endParaRPr lang="en-US" b="1" dirty="0" smtClean="0">
              <a:latin typeface="Times New Roman" pitchFamily="18" charset="0"/>
              <a:cs typeface="Times New Roman" pitchFamily="18" charset="0"/>
            </a:endParaRPr>
          </a:p>
          <a:p>
            <a:pPr>
              <a:buNone/>
            </a:pPr>
            <a:endParaRPr lang="en-US" b="1" dirty="0" smtClean="0">
              <a:latin typeface="Times New Roman" pitchFamily="18" charset="0"/>
              <a:cs typeface="Times New Roman" pitchFamily="18" charset="0"/>
            </a:endParaRPr>
          </a:p>
          <a:p>
            <a:pPr>
              <a:buNone/>
            </a:pPr>
            <a:endParaRPr lang="en-US"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lstStyle/>
          <a:p>
            <a:r>
              <a:rPr lang="en-US" sz="2800" b="1" dirty="0" smtClean="0">
                <a:latin typeface="Times New Roman" pitchFamily="18" charset="0"/>
                <a:cs typeface="Times New Roman" pitchFamily="18" charset="0"/>
              </a:rPr>
              <a:t>George Terry</a:t>
            </a:r>
          </a:p>
          <a:p>
            <a:pPr algn="just">
              <a:buNone/>
            </a:pPr>
            <a:r>
              <a:rPr lang="en-US" sz="2400" dirty="0" smtClean="0">
                <a:latin typeface="Times New Roman" pitchFamily="18" charset="0"/>
                <a:cs typeface="Times New Roman" pitchFamily="18" charset="0"/>
              </a:rPr>
              <a:t>    “ A process consisting of planning, organizing, actuating and controlling, performed to determine and accomplish the objectives by use of people and resources”</a:t>
            </a:r>
            <a:r>
              <a:rPr lang="en-US" dirty="0" smtClean="0"/>
              <a:t>  </a:t>
            </a:r>
          </a:p>
          <a:p>
            <a:pPr algn="just"/>
            <a:r>
              <a:rPr lang="en-US" sz="2800" b="1" dirty="0" smtClean="0">
                <a:latin typeface="Times New Roman" pitchFamily="18" charset="0"/>
                <a:cs typeface="Times New Roman" pitchFamily="18" charset="0"/>
              </a:rPr>
              <a:t>Peter </a:t>
            </a:r>
            <a:r>
              <a:rPr lang="en-US" sz="2800" b="1" dirty="0" err="1" smtClean="0">
                <a:latin typeface="Times New Roman" pitchFamily="18" charset="0"/>
                <a:cs typeface="Times New Roman" pitchFamily="18" charset="0"/>
              </a:rPr>
              <a:t>Drucker</a:t>
            </a:r>
            <a:endParaRPr lang="en-US" sz="2800" b="1" dirty="0" smtClean="0">
              <a:latin typeface="Times New Roman" pitchFamily="18" charset="0"/>
              <a:cs typeface="Times New Roman" pitchFamily="18" charset="0"/>
            </a:endParaRPr>
          </a:p>
          <a:p>
            <a:pPr algn="just">
              <a:buNone/>
            </a:pPr>
            <a:r>
              <a:rPr lang="en-US" sz="2400" dirty="0" smtClean="0">
                <a:latin typeface="Times New Roman" pitchFamily="18" charset="0"/>
                <a:cs typeface="Times New Roman" pitchFamily="18" charset="0"/>
              </a:rPr>
              <a:t>    “Management is principally the task of planning, coordinating, motivating, and controlling the efforts of others towards a specific objective”</a:t>
            </a:r>
            <a:r>
              <a:rPr lang="en-US" b="1" dirty="0" smtClean="0">
                <a:latin typeface="Times New Roman" pitchFamily="18" charset="0"/>
                <a:cs typeface="Times New Roman" pitchFamily="18" charset="0"/>
              </a:rPr>
              <a:t>  </a:t>
            </a:r>
            <a:endParaRPr lang="en-US"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lnSpcReduction="10000"/>
          </a:bodyPr>
          <a:lstStyle/>
          <a:p>
            <a:pPr>
              <a:buNone/>
            </a:pPr>
            <a:r>
              <a:rPr lang="en-US" sz="2800" b="1" dirty="0" smtClean="0">
                <a:latin typeface="Times New Roman" pitchFamily="18" charset="0"/>
                <a:cs typeface="Times New Roman" pitchFamily="18" charset="0"/>
              </a:rPr>
              <a:t>Need for Study</a:t>
            </a:r>
            <a:endParaRPr lang="en-US" sz="2400" b="1" dirty="0" smtClean="0">
              <a:latin typeface="Times New Roman" pitchFamily="18" charset="0"/>
              <a:cs typeface="Times New Roman" pitchFamily="18" charset="0"/>
            </a:endParaRPr>
          </a:p>
          <a:p>
            <a:pPr>
              <a:lnSpc>
                <a:spcPct val="150000"/>
              </a:lnSpc>
              <a:buFont typeface="Wingdings" pitchFamily="2" charset="2"/>
              <a:buChar char="Ø"/>
            </a:pPr>
            <a:r>
              <a:rPr lang="en-US" sz="2400" dirty="0" smtClean="0">
                <a:latin typeface="Times New Roman" pitchFamily="18" charset="0"/>
                <a:cs typeface="Times New Roman" pitchFamily="18" charset="0"/>
              </a:rPr>
              <a:t> Important role in modern business</a:t>
            </a:r>
          </a:p>
          <a:p>
            <a:pPr>
              <a:lnSpc>
                <a:spcPct val="150000"/>
              </a:lnSpc>
              <a:buFont typeface="Wingdings" pitchFamily="2" charset="2"/>
              <a:buChar char="Ø"/>
            </a:pPr>
            <a:r>
              <a:rPr lang="en-US" sz="2400" dirty="0" smtClean="0">
                <a:latin typeface="Times New Roman" pitchFamily="18" charset="0"/>
                <a:cs typeface="Times New Roman" pitchFamily="18" charset="0"/>
              </a:rPr>
              <a:t>Proper utilization of limited resources</a:t>
            </a:r>
          </a:p>
          <a:p>
            <a:pPr>
              <a:lnSpc>
                <a:spcPct val="150000"/>
              </a:lnSpc>
              <a:buFont typeface="Wingdings" pitchFamily="2" charset="2"/>
              <a:buChar char="Ø"/>
            </a:pPr>
            <a:r>
              <a:rPr lang="en-US" sz="2400" dirty="0" smtClean="0">
                <a:latin typeface="Times New Roman" pitchFamily="18" charset="0"/>
                <a:cs typeface="Times New Roman" pitchFamily="18" charset="0"/>
              </a:rPr>
              <a:t>Internal and external co-ordination </a:t>
            </a:r>
          </a:p>
          <a:p>
            <a:pPr>
              <a:lnSpc>
                <a:spcPct val="150000"/>
              </a:lnSpc>
              <a:buFont typeface="Wingdings" pitchFamily="2" charset="2"/>
              <a:buChar char="Ø"/>
            </a:pPr>
            <a:r>
              <a:rPr lang="en-US" sz="2400" dirty="0" smtClean="0">
                <a:latin typeface="Times New Roman" pitchFamily="18" charset="0"/>
                <a:cs typeface="Times New Roman" pitchFamily="18" charset="0"/>
              </a:rPr>
              <a:t>Survival and growth</a:t>
            </a:r>
          </a:p>
          <a:p>
            <a:pPr>
              <a:lnSpc>
                <a:spcPct val="150000"/>
              </a:lnSpc>
              <a:buFont typeface="Wingdings" pitchFamily="2" charset="2"/>
              <a:buChar char="Ø"/>
            </a:pPr>
            <a:r>
              <a:rPr lang="en-US" sz="2400" dirty="0" smtClean="0">
                <a:latin typeface="Times New Roman" pitchFamily="18" charset="0"/>
                <a:cs typeface="Times New Roman" pitchFamily="18" charset="0"/>
              </a:rPr>
              <a:t>Efficiency in large scale production</a:t>
            </a:r>
          </a:p>
          <a:p>
            <a:pPr>
              <a:lnSpc>
                <a:spcPct val="150000"/>
              </a:lnSpc>
              <a:buFont typeface="Wingdings" pitchFamily="2" charset="2"/>
              <a:buChar char="Ø"/>
            </a:pPr>
            <a:r>
              <a:rPr lang="en-US" sz="2400" dirty="0" smtClean="0">
                <a:latin typeface="Times New Roman" pitchFamily="18" charset="0"/>
                <a:cs typeface="Times New Roman" pitchFamily="18" charset="0"/>
              </a:rPr>
              <a:t>Right use of modern inventions</a:t>
            </a:r>
          </a:p>
          <a:p>
            <a:pPr>
              <a:lnSpc>
                <a:spcPct val="150000"/>
              </a:lnSpc>
              <a:buFont typeface="Wingdings" pitchFamily="2" charset="2"/>
              <a:buChar char="Ø"/>
            </a:pPr>
            <a:r>
              <a:rPr lang="en-US" sz="2400" dirty="0" smtClean="0">
                <a:latin typeface="Times New Roman" pitchFamily="18" charset="0"/>
                <a:cs typeface="Times New Roman" pitchFamily="18" charset="0"/>
              </a:rPr>
              <a:t>Solving personnel problems</a:t>
            </a:r>
          </a:p>
          <a:p>
            <a:pPr>
              <a:lnSpc>
                <a:spcPct val="150000"/>
              </a:lnSpc>
              <a:buFont typeface="Wingdings" pitchFamily="2" charset="2"/>
              <a:buChar char="Ø"/>
            </a:pPr>
            <a:r>
              <a:rPr lang="en-US" sz="2400" dirty="0" smtClean="0">
                <a:latin typeface="Times New Roman" pitchFamily="18" charset="0"/>
                <a:cs typeface="Times New Roman" pitchFamily="18" charset="0"/>
              </a:rPr>
              <a:t>Discharging social responsibilities</a:t>
            </a:r>
            <a:r>
              <a:rPr lang="en-US" sz="2400" b="1" dirty="0" smtClean="0">
                <a:latin typeface="Times New Roman" pitchFamily="18" charset="0"/>
                <a:cs typeface="Times New Roman" pitchFamily="18" charset="0"/>
              </a:rPr>
              <a:t>    </a:t>
            </a:r>
          </a:p>
          <a:p>
            <a:pPr>
              <a:buNone/>
            </a:pPr>
            <a:endParaRPr lang="en-US"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2800" b="1" dirty="0" smtClean="0">
                <a:latin typeface="Times New Roman" pitchFamily="18" charset="0"/>
                <a:cs typeface="Times New Roman" pitchFamily="18" charset="0"/>
              </a:rPr>
              <a:t>Contribution Towards Development of Management Theory</a:t>
            </a:r>
            <a:endParaRPr lang="en-US" sz="28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371600"/>
            <a:ext cx="8229600" cy="5257800"/>
          </a:xfrm>
        </p:spPr>
        <p:txBody>
          <a:bodyPr>
            <a:normAutofit/>
          </a:bodyPr>
          <a:lstStyle/>
          <a:p>
            <a:pPr>
              <a:buNone/>
            </a:pPr>
            <a:r>
              <a:rPr lang="en-US" sz="2400" b="1" dirty="0" smtClean="0">
                <a:latin typeface="Times New Roman" pitchFamily="18" charset="0"/>
                <a:cs typeface="Times New Roman" pitchFamily="18" charset="0"/>
              </a:rPr>
              <a:t>Elton Mayo – </a:t>
            </a:r>
          </a:p>
          <a:p>
            <a:pPr>
              <a:buNone/>
            </a:pPr>
            <a:r>
              <a:rPr lang="en-US" sz="2400" dirty="0" smtClean="0">
                <a:latin typeface="Times New Roman" pitchFamily="18" charset="0"/>
                <a:cs typeface="Times New Roman" pitchFamily="18" charset="0"/>
              </a:rPr>
              <a:t>    George Elton Mayo born on 1880 in Australia. He was psychologist, industrial researcher and organization theorist. Mayo was formally trained at the University of Adelaide acquiring Bachelor of Arts Degree.     </a:t>
            </a:r>
          </a:p>
          <a:p>
            <a:pPr>
              <a:buNone/>
            </a:pPr>
            <a:r>
              <a:rPr lang="en-US" sz="2400" b="1" dirty="0" smtClean="0">
                <a:latin typeface="Times New Roman" pitchFamily="18" charset="0"/>
                <a:cs typeface="Times New Roman" pitchFamily="18" charset="0"/>
              </a:rPr>
              <a:t>Hawthorne Experiment –</a:t>
            </a:r>
          </a:p>
          <a:p>
            <a:pPr>
              <a:buNone/>
            </a:pPr>
            <a:r>
              <a:rPr lang="en-US" sz="2400" b="1"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The Hawthorne studies were conducted on workers at the Hawthorne plant of the Western Electric Company by Elton  Mayo and Fritz Roethlisberger in the 1920s. The Hawthorne Studies were part of a refocus of managerial strategy incorporating the socio – psychological aspects of human behavior in organization.    </a:t>
            </a:r>
          </a:p>
          <a:p>
            <a:pPr>
              <a:buNone/>
            </a:pPr>
            <a:endParaRPr lang="en-US" sz="2400" b="1" dirty="0" smtClean="0">
              <a:latin typeface="Times New Roman" pitchFamily="18" charset="0"/>
              <a:cs typeface="Times New Roman" pitchFamily="18" charset="0"/>
            </a:endParaRPr>
          </a:p>
          <a:p>
            <a:endParaRPr lang="en-US" sz="2800" b="1" dirty="0" smtClean="0">
              <a:latin typeface="Times New Roman" pitchFamily="18" charset="0"/>
              <a:cs typeface="Times New Roman" pitchFamily="18" charset="0"/>
            </a:endParaRPr>
          </a:p>
          <a:p>
            <a:endParaRPr lang="en-US" sz="28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Autofit/>
          </a:bodyPr>
          <a:lstStyle/>
          <a:p>
            <a:pPr>
              <a:buNone/>
            </a:pPr>
            <a:r>
              <a:rPr lang="en-US" sz="2400" b="1" dirty="0" smtClean="0">
                <a:latin typeface="Times New Roman" pitchFamily="18" charset="0"/>
                <a:cs typeface="Times New Roman" pitchFamily="18" charset="0"/>
              </a:rPr>
              <a:t>Implications of Hawthorne Experiment </a:t>
            </a:r>
          </a:p>
          <a:p>
            <a:pPr>
              <a:buNone/>
            </a:pPr>
            <a:r>
              <a:rPr lang="en-US" sz="2400" b="1" dirty="0" smtClean="0">
                <a:latin typeface="Times New Roman" pitchFamily="18" charset="0"/>
                <a:cs typeface="Times New Roman" pitchFamily="18" charset="0"/>
              </a:rPr>
              <a:t>Hawthorne experiment consists of four parts –</a:t>
            </a:r>
          </a:p>
          <a:p>
            <a:pPr marL="457200" indent="-457200">
              <a:buAutoNum type="arabicPeriod"/>
            </a:pPr>
            <a:r>
              <a:rPr lang="en-US" sz="2400" dirty="0" smtClean="0">
                <a:latin typeface="Times New Roman" pitchFamily="18" charset="0"/>
                <a:cs typeface="Times New Roman" pitchFamily="18" charset="0"/>
              </a:rPr>
              <a:t>Illumination Experiment</a:t>
            </a:r>
          </a:p>
          <a:p>
            <a:pPr marL="457200" indent="-457200">
              <a:buAutoNum type="arabicPeriod"/>
            </a:pPr>
            <a:r>
              <a:rPr lang="en-US" sz="2400" dirty="0" smtClean="0">
                <a:latin typeface="Times New Roman" pitchFamily="18" charset="0"/>
                <a:cs typeface="Times New Roman" pitchFamily="18" charset="0"/>
              </a:rPr>
              <a:t>Relay Assembly Test Room Experiment</a:t>
            </a:r>
          </a:p>
          <a:p>
            <a:pPr marL="457200" indent="-457200">
              <a:buAutoNum type="arabicPeriod"/>
            </a:pPr>
            <a:r>
              <a:rPr lang="en-US" sz="2400" dirty="0" smtClean="0">
                <a:latin typeface="Times New Roman" pitchFamily="18" charset="0"/>
                <a:cs typeface="Times New Roman" pitchFamily="18" charset="0"/>
              </a:rPr>
              <a:t>Interview Program</a:t>
            </a:r>
          </a:p>
          <a:p>
            <a:pPr marL="457200" indent="-457200">
              <a:buAutoNum type="arabicPeriod"/>
            </a:pPr>
            <a:r>
              <a:rPr lang="en-US" sz="2400" dirty="0" smtClean="0">
                <a:latin typeface="Times New Roman" pitchFamily="18" charset="0"/>
                <a:cs typeface="Times New Roman" pitchFamily="18" charset="0"/>
              </a:rPr>
              <a:t>Back Wiring Test Room Experiments   </a:t>
            </a:r>
          </a:p>
          <a:p>
            <a:pPr>
              <a:buNone/>
            </a:pPr>
            <a:endParaRPr lang="en-US" sz="2400" b="1" dirty="0" smtClean="0">
              <a:latin typeface="Times New Roman" pitchFamily="18" charset="0"/>
              <a:cs typeface="Times New Roman" pitchFamily="18" charset="0"/>
            </a:endParaRPr>
          </a:p>
          <a:p>
            <a:pPr>
              <a:buNone/>
            </a:pPr>
            <a:r>
              <a:rPr lang="en-US" sz="2400" b="1" dirty="0" smtClean="0">
                <a:latin typeface="Times New Roman" pitchFamily="18" charset="0"/>
                <a:cs typeface="Times New Roman" pitchFamily="18" charset="0"/>
              </a:rPr>
              <a:t>Limitations Hawthorne Experiment</a:t>
            </a:r>
          </a:p>
          <a:p>
            <a:pPr marL="514350" indent="-514350">
              <a:buAutoNum type="arabicPeriod"/>
            </a:pPr>
            <a:r>
              <a:rPr lang="en-US" sz="2400" dirty="0" smtClean="0">
                <a:latin typeface="Times New Roman" pitchFamily="18" charset="0"/>
                <a:cs typeface="Times New Roman" pitchFamily="18" charset="0"/>
              </a:rPr>
              <a:t>Human Relations</a:t>
            </a:r>
          </a:p>
          <a:p>
            <a:pPr marL="514350" indent="-514350">
              <a:buAutoNum type="arabicPeriod"/>
            </a:pPr>
            <a:r>
              <a:rPr lang="en-US" sz="2400" dirty="0" smtClean="0">
                <a:latin typeface="Times New Roman" pitchFamily="18" charset="0"/>
                <a:cs typeface="Times New Roman" pitchFamily="18" charset="0"/>
              </a:rPr>
              <a:t>Ethical Motivation</a:t>
            </a:r>
          </a:p>
          <a:p>
            <a:pPr marL="514350" indent="-514350">
              <a:buAutoNum type="arabicPeriod"/>
            </a:pPr>
            <a:r>
              <a:rPr lang="en-US" sz="2400" dirty="0" smtClean="0">
                <a:latin typeface="Times New Roman" pitchFamily="18" charset="0"/>
                <a:cs typeface="Times New Roman" pitchFamily="18" charset="0"/>
              </a:rPr>
              <a:t>Personnel  Counseling</a:t>
            </a:r>
          </a:p>
          <a:p>
            <a:pPr marL="514350" indent="-514350">
              <a:buAutoNum type="arabicPeriod"/>
            </a:pPr>
            <a:r>
              <a:rPr lang="en-US" sz="2400" dirty="0" smtClean="0">
                <a:latin typeface="Times New Roman" pitchFamily="18" charset="0"/>
                <a:cs typeface="Times New Roman" pitchFamily="18" charset="0"/>
              </a:rPr>
              <a:t>Informal Group</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1"/>
            <a:ext cx="8229600" cy="4876800"/>
          </a:xfrm>
        </p:spPr>
        <p:txBody>
          <a:bodyPr>
            <a:normAutofit fontScale="85000" lnSpcReduction="20000"/>
          </a:bodyPr>
          <a:lstStyle/>
          <a:p>
            <a:pPr>
              <a:buNone/>
            </a:pPr>
            <a:r>
              <a:rPr lang="en-US" b="1" dirty="0" smtClean="0">
                <a:latin typeface="Times New Roman" pitchFamily="18" charset="0"/>
                <a:cs typeface="Times New Roman" pitchFamily="18" charset="0"/>
              </a:rPr>
              <a:t>Peter </a:t>
            </a:r>
            <a:r>
              <a:rPr lang="en-US" b="1" dirty="0" err="1" smtClean="0">
                <a:latin typeface="Times New Roman" pitchFamily="18" charset="0"/>
                <a:cs typeface="Times New Roman" pitchFamily="18" charset="0"/>
              </a:rPr>
              <a:t>Drucker</a:t>
            </a:r>
            <a:endParaRPr lang="en-US" b="1" dirty="0" smtClean="0">
              <a:latin typeface="Times New Roman" pitchFamily="18" charset="0"/>
              <a:cs typeface="Times New Roman" pitchFamily="18" charset="0"/>
            </a:endParaRPr>
          </a:p>
          <a:p>
            <a:pPr>
              <a:lnSpc>
                <a:spcPct val="170000"/>
              </a:lnSpc>
              <a:buNone/>
            </a:pPr>
            <a:r>
              <a:rPr lang="en-US" sz="2400" b="1"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Peter </a:t>
            </a:r>
            <a:r>
              <a:rPr lang="en-US" sz="2400" dirty="0" err="1" smtClean="0">
                <a:latin typeface="Times New Roman" pitchFamily="18" charset="0"/>
                <a:cs typeface="Times New Roman" pitchFamily="18" charset="0"/>
              </a:rPr>
              <a:t>Drucker</a:t>
            </a:r>
            <a:r>
              <a:rPr lang="en-US" sz="2400" dirty="0" smtClean="0">
                <a:latin typeface="Times New Roman" pitchFamily="18" charset="0"/>
                <a:cs typeface="Times New Roman" pitchFamily="18" charset="0"/>
              </a:rPr>
              <a:t> was born on 19 November 1909 in Austria . He was psychologist and sociologist. He worked as an bank officer journalist, economist, professor, writer in Europe.    </a:t>
            </a:r>
          </a:p>
          <a:p>
            <a:pPr>
              <a:buNone/>
            </a:pPr>
            <a:r>
              <a:rPr lang="en-US" b="1" dirty="0" smtClean="0">
                <a:latin typeface="Times New Roman" pitchFamily="18" charset="0"/>
                <a:cs typeface="Times New Roman" pitchFamily="18" charset="0"/>
              </a:rPr>
              <a:t>Peter Ducker’s contribution towards management theory</a:t>
            </a:r>
          </a:p>
          <a:p>
            <a:pPr>
              <a:buFont typeface="Wingdings" pitchFamily="2" charset="2"/>
              <a:buChar char="Ø"/>
            </a:pPr>
            <a:r>
              <a:rPr lang="en-US" dirty="0" smtClean="0">
                <a:latin typeface="Times New Roman" pitchFamily="18" charset="0"/>
                <a:cs typeface="Times New Roman" pitchFamily="18" charset="0"/>
              </a:rPr>
              <a:t>Management a Discipline as well as Profession</a:t>
            </a:r>
          </a:p>
          <a:p>
            <a:pPr>
              <a:buFont typeface="Wingdings" pitchFamily="2" charset="2"/>
              <a:buChar char="Ø"/>
            </a:pPr>
            <a:r>
              <a:rPr lang="en-US" dirty="0" smtClean="0">
                <a:latin typeface="Times New Roman" pitchFamily="18" charset="0"/>
                <a:cs typeface="Times New Roman" pitchFamily="18" charset="0"/>
              </a:rPr>
              <a:t>Functions of Management</a:t>
            </a:r>
          </a:p>
          <a:p>
            <a:pPr>
              <a:buFont typeface="Wingdings" pitchFamily="2" charset="2"/>
              <a:buChar char="Ø"/>
            </a:pPr>
            <a:r>
              <a:rPr lang="en-US" dirty="0" smtClean="0">
                <a:latin typeface="Times New Roman" pitchFamily="18" charset="0"/>
                <a:cs typeface="Times New Roman" pitchFamily="18" charset="0"/>
              </a:rPr>
              <a:t>Decentralization of Management</a:t>
            </a:r>
          </a:p>
          <a:p>
            <a:pPr>
              <a:buFont typeface="Wingdings" pitchFamily="2" charset="2"/>
              <a:buChar char="Ø"/>
            </a:pPr>
            <a:r>
              <a:rPr lang="en-US" dirty="0" smtClean="0">
                <a:latin typeface="Times New Roman" pitchFamily="18" charset="0"/>
                <a:cs typeface="Times New Roman" pitchFamily="18" charset="0"/>
              </a:rPr>
              <a:t>Knowledge Worker</a:t>
            </a:r>
          </a:p>
          <a:p>
            <a:pPr>
              <a:buFont typeface="Wingdings" pitchFamily="2" charset="2"/>
              <a:buChar char="Ø"/>
            </a:pPr>
            <a:r>
              <a:rPr lang="en-US" dirty="0" smtClean="0">
                <a:latin typeface="Times New Roman" pitchFamily="18" charset="0"/>
                <a:cs typeface="Times New Roman" pitchFamily="18" charset="0"/>
              </a:rPr>
              <a:t>Organization of Business</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229600" cy="4525963"/>
          </a:xfrm>
        </p:spPr>
        <p:txBody>
          <a:bodyPr/>
          <a:lstStyle/>
          <a:p>
            <a:pPr>
              <a:buNone/>
            </a:pPr>
            <a:r>
              <a:rPr lang="en-US" b="1" dirty="0" smtClean="0">
                <a:latin typeface="Times New Roman" pitchFamily="18" charset="0"/>
                <a:cs typeface="Times New Roman" pitchFamily="18" charset="0"/>
              </a:rPr>
              <a:t>M.B.O.</a:t>
            </a:r>
          </a:p>
          <a:p>
            <a:endParaRPr lang="en-US" dirty="0"/>
          </a:p>
        </p:txBody>
      </p:sp>
      <p:sp>
        <p:nvSpPr>
          <p:cNvPr id="4" name="Oval 3"/>
          <p:cNvSpPr/>
          <p:nvPr/>
        </p:nvSpPr>
        <p:spPr>
          <a:xfrm>
            <a:off x="3200400" y="2438400"/>
            <a:ext cx="2438400" cy="2362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838200" y="2895600"/>
            <a:ext cx="1676400" cy="1371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1828800" y="685800"/>
            <a:ext cx="1752600" cy="1371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3962400" y="228600"/>
            <a:ext cx="1828800" cy="1447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6400800" y="1143000"/>
            <a:ext cx="1752600" cy="1371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6858000" y="3200400"/>
            <a:ext cx="1752600" cy="1295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Times New Roman" pitchFamily="18" charset="0"/>
              <a:cs typeface="Times New Roman" pitchFamily="18" charset="0"/>
            </a:endParaRPr>
          </a:p>
        </p:txBody>
      </p:sp>
      <p:sp>
        <p:nvSpPr>
          <p:cNvPr id="11" name="Oval 10"/>
          <p:cNvSpPr/>
          <p:nvPr/>
        </p:nvSpPr>
        <p:spPr>
          <a:xfrm>
            <a:off x="5105400" y="5029200"/>
            <a:ext cx="2057400" cy="1600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1752600" y="4800600"/>
            <a:ext cx="1905000" cy="1524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4114800" y="533400"/>
            <a:ext cx="1676400" cy="923330"/>
          </a:xfrm>
          <a:prstGeom prst="rect">
            <a:avLst/>
          </a:prstGeom>
          <a:noFill/>
        </p:spPr>
        <p:txBody>
          <a:bodyPr wrap="square" rtlCol="0">
            <a:spAutoFit/>
          </a:bodyPr>
          <a:lstStyle/>
          <a:p>
            <a:r>
              <a:rPr lang="en-US" b="1" dirty="0" smtClean="0">
                <a:solidFill>
                  <a:srgbClr val="FFFF00"/>
                </a:solidFill>
                <a:latin typeface="Times New Roman" pitchFamily="18" charset="0"/>
                <a:cs typeface="Times New Roman" pitchFamily="18" charset="0"/>
              </a:rPr>
              <a:t>Define Organizational Goal</a:t>
            </a:r>
            <a:endParaRPr lang="en-US" b="1" dirty="0">
              <a:solidFill>
                <a:srgbClr val="FFFF00"/>
              </a:solidFill>
              <a:latin typeface="Times New Roman" pitchFamily="18" charset="0"/>
              <a:cs typeface="Times New Roman" pitchFamily="18" charset="0"/>
            </a:endParaRPr>
          </a:p>
        </p:txBody>
      </p:sp>
      <p:sp>
        <p:nvSpPr>
          <p:cNvPr id="14" name="TextBox 13"/>
          <p:cNvSpPr txBox="1"/>
          <p:nvPr/>
        </p:nvSpPr>
        <p:spPr>
          <a:xfrm>
            <a:off x="1905000" y="1066800"/>
            <a:ext cx="1524000" cy="646331"/>
          </a:xfrm>
          <a:prstGeom prst="rect">
            <a:avLst/>
          </a:prstGeom>
          <a:noFill/>
        </p:spPr>
        <p:txBody>
          <a:bodyPr wrap="square" rtlCol="0">
            <a:spAutoFit/>
          </a:bodyPr>
          <a:lstStyle/>
          <a:p>
            <a:r>
              <a:rPr lang="en-US" b="1" dirty="0" smtClean="0">
                <a:solidFill>
                  <a:srgbClr val="FFFF00"/>
                </a:solidFill>
                <a:latin typeface="Times New Roman" pitchFamily="18" charset="0"/>
                <a:cs typeface="Times New Roman" pitchFamily="18" charset="0"/>
              </a:rPr>
              <a:t>Performance Appraisal</a:t>
            </a:r>
            <a:endParaRPr lang="en-US" b="1" dirty="0">
              <a:solidFill>
                <a:srgbClr val="FFFF00"/>
              </a:solidFill>
              <a:latin typeface="Times New Roman" pitchFamily="18" charset="0"/>
              <a:cs typeface="Times New Roman" pitchFamily="18" charset="0"/>
            </a:endParaRPr>
          </a:p>
        </p:txBody>
      </p:sp>
      <p:sp>
        <p:nvSpPr>
          <p:cNvPr id="15" name="TextBox 14"/>
          <p:cNvSpPr txBox="1"/>
          <p:nvPr/>
        </p:nvSpPr>
        <p:spPr>
          <a:xfrm>
            <a:off x="6705600" y="1447800"/>
            <a:ext cx="1524000" cy="923330"/>
          </a:xfrm>
          <a:prstGeom prst="rect">
            <a:avLst/>
          </a:prstGeom>
          <a:noFill/>
        </p:spPr>
        <p:txBody>
          <a:bodyPr wrap="square" rtlCol="0">
            <a:spAutoFit/>
          </a:bodyPr>
          <a:lstStyle/>
          <a:p>
            <a:r>
              <a:rPr lang="en-US" b="1" dirty="0" smtClean="0">
                <a:solidFill>
                  <a:srgbClr val="FFFF00"/>
                </a:solidFill>
                <a:latin typeface="Times New Roman" pitchFamily="18" charset="0"/>
                <a:cs typeface="Times New Roman" pitchFamily="18" charset="0"/>
              </a:rPr>
              <a:t>Define Employee Objectives</a:t>
            </a:r>
            <a:endParaRPr lang="en-US" b="1" dirty="0">
              <a:solidFill>
                <a:srgbClr val="FFFF00"/>
              </a:solidFill>
              <a:latin typeface="Times New Roman" pitchFamily="18" charset="0"/>
              <a:cs typeface="Times New Roman" pitchFamily="18" charset="0"/>
            </a:endParaRPr>
          </a:p>
        </p:txBody>
      </p:sp>
      <p:sp>
        <p:nvSpPr>
          <p:cNvPr id="16" name="TextBox 15"/>
          <p:cNvSpPr txBox="1"/>
          <p:nvPr/>
        </p:nvSpPr>
        <p:spPr>
          <a:xfrm>
            <a:off x="1066800" y="3276600"/>
            <a:ext cx="1219200" cy="646331"/>
          </a:xfrm>
          <a:prstGeom prst="rect">
            <a:avLst/>
          </a:prstGeom>
          <a:noFill/>
        </p:spPr>
        <p:txBody>
          <a:bodyPr wrap="square" rtlCol="0">
            <a:spAutoFit/>
          </a:bodyPr>
          <a:lstStyle/>
          <a:p>
            <a:r>
              <a:rPr lang="en-US" b="1" dirty="0" smtClean="0">
                <a:solidFill>
                  <a:srgbClr val="FFFF00"/>
                </a:solidFill>
                <a:latin typeface="Times New Roman" pitchFamily="18" charset="0"/>
                <a:cs typeface="Times New Roman" pitchFamily="18" charset="0"/>
              </a:rPr>
              <a:t>Providing Feedback</a:t>
            </a:r>
            <a:endParaRPr lang="en-US" b="1" dirty="0">
              <a:solidFill>
                <a:srgbClr val="FFFF00"/>
              </a:solidFill>
              <a:latin typeface="Times New Roman" pitchFamily="18" charset="0"/>
              <a:cs typeface="Times New Roman" pitchFamily="18" charset="0"/>
            </a:endParaRPr>
          </a:p>
        </p:txBody>
      </p:sp>
      <p:sp>
        <p:nvSpPr>
          <p:cNvPr id="17" name="TextBox 16"/>
          <p:cNvSpPr txBox="1"/>
          <p:nvPr/>
        </p:nvSpPr>
        <p:spPr>
          <a:xfrm>
            <a:off x="3505200" y="2667000"/>
            <a:ext cx="1905000" cy="1754326"/>
          </a:xfrm>
          <a:prstGeom prst="rect">
            <a:avLst/>
          </a:prstGeom>
          <a:noFill/>
        </p:spPr>
        <p:txBody>
          <a:bodyPr wrap="square" rtlCol="0">
            <a:spAutoFit/>
          </a:bodyPr>
          <a:lstStyle/>
          <a:p>
            <a:pPr algn="ctr"/>
            <a:r>
              <a:rPr lang="en-US" sz="3600" b="1" dirty="0" smtClean="0">
                <a:solidFill>
                  <a:srgbClr val="C00000"/>
                </a:solidFill>
                <a:latin typeface="Times New Roman" pitchFamily="18" charset="0"/>
                <a:cs typeface="Times New Roman" pitchFamily="18" charset="0"/>
              </a:rPr>
              <a:t>Process </a:t>
            </a:r>
          </a:p>
          <a:p>
            <a:pPr algn="ctr"/>
            <a:r>
              <a:rPr lang="en-US" sz="3600" b="1" dirty="0" smtClean="0">
                <a:solidFill>
                  <a:srgbClr val="C00000"/>
                </a:solidFill>
                <a:latin typeface="Times New Roman" pitchFamily="18" charset="0"/>
                <a:cs typeface="Times New Roman" pitchFamily="18" charset="0"/>
              </a:rPr>
              <a:t>Of </a:t>
            </a:r>
          </a:p>
          <a:p>
            <a:pPr algn="ctr"/>
            <a:r>
              <a:rPr lang="en-US" sz="3600" b="1" dirty="0" smtClean="0">
                <a:solidFill>
                  <a:srgbClr val="C00000"/>
                </a:solidFill>
                <a:latin typeface="Times New Roman" pitchFamily="18" charset="0"/>
                <a:cs typeface="Times New Roman" pitchFamily="18" charset="0"/>
              </a:rPr>
              <a:t>MBO</a:t>
            </a:r>
            <a:endParaRPr lang="en-US" sz="3200" b="1" dirty="0">
              <a:solidFill>
                <a:srgbClr val="C00000"/>
              </a:solidFill>
              <a:latin typeface="Times New Roman" pitchFamily="18" charset="0"/>
              <a:cs typeface="Times New Roman" pitchFamily="18" charset="0"/>
            </a:endParaRPr>
          </a:p>
        </p:txBody>
      </p:sp>
      <p:sp>
        <p:nvSpPr>
          <p:cNvPr id="18" name="TextBox 17"/>
          <p:cNvSpPr txBox="1"/>
          <p:nvPr/>
        </p:nvSpPr>
        <p:spPr>
          <a:xfrm>
            <a:off x="1905000" y="5257800"/>
            <a:ext cx="1600200" cy="646331"/>
          </a:xfrm>
          <a:prstGeom prst="rect">
            <a:avLst/>
          </a:prstGeom>
          <a:noFill/>
        </p:spPr>
        <p:txBody>
          <a:bodyPr wrap="square" rtlCol="0">
            <a:spAutoFit/>
          </a:bodyPr>
          <a:lstStyle/>
          <a:p>
            <a:r>
              <a:rPr lang="en-US" b="1" dirty="0" smtClean="0">
                <a:solidFill>
                  <a:srgbClr val="FFFF00"/>
                </a:solidFill>
                <a:latin typeface="Times New Roman" pitchFamily="18" charset="0"/>
                <a:cs typeface="Times New Roman" pitchFamily="18" charset="0"/>
              </a:rPr>
              <a:t>Performance  Evaluation</a:t>
            </a:r>
            <a:endParaRPr lang="en-US" b="1" dirty="0">
              <a:solidFill>
                <a:srgbClr val="FFFF00"/>
              </a:solidFill>
              <a:latin typeface="Times New Roman" pitchFamily="18" charset="0"/>
              <a:cs typeface="Times New Roman" pitchFamily="18" charset="0"/>
            </a:endParaRPr>
          </a:p>
        </p:txBody>
      </p:sp>
      <p:sp>
        <p:nvSpPr>
          <p:cNvPr id="19" name="TextBox 18"/>
          <p:cNvSpPr txBox="1"/>
          <p:nvPr/>
        </p:nvSpPr>
        <p:spPr>
          <a:xfrm>
            <a:off x="5486400" y="5181600"/>
            <a:ext cx="1524000" cy="1200329"/>
          </a:xfrm>
          <a:prstGeom prst="rect">
            <a:avLst/>
          </a:prstGeom>
          <a:noFill/>
        </p:spPr>
        <p:txBody>
          <a:bodyPr wrap="square" rtlCol="0">
            <a:spAutoFit/>
          </a:bodyPr>
          <a:lstStyle/>
          <a:p>
            <a:r>
              <a:rPr lang="en-US" b="1" dirty="0" smtClean="0">
                <a:solidFill>
                  <a:srgbClr val="FFFF00"/>
                </a:solidFill>
                <a:latin typeface="Times New Roman" pitchFamily="18" charset="0"/>
                <a:cs typeface="Times New Roman" pitchFamily="18" charset="0"/>
              </a:rPr>
              <a:t>Continuous Monitoring Performance and Progress</a:t>
            </a:r>
            <a:endParaRPr lang="en-US" b="1" dirty="0">
              <a:solidFill>
                <a:srgbClr val="FFFF00"/>
              </a:solidFill>
              <a:latin typeface="Times New Roman" pitchFamily="18" charset="0"/>
              <a:cs typeface="Times New Roman" pitchFamily="18" charset="0"/>
            </a:endParaRPr>
          </a:p>
        </p:txBody>
      </p:sp>
      <p:sp>
        <p:nvSpPr>
          <p:cNvPr id="20" name="TextBox 19"/>
          <p:cNvSpPr txBox="1"/>
          <p:nvPr/>
        </p:nvSpPr>
        <p:spPr>
          <a:xfrm>
            <a:off x="7010400" y="3352800"/>
            <a:ext cx="1676400" cy="923330"/>
          </a:xfrm>
          <a:prstGeom prst="rect">
            <a:avLst/>
          </a:prstGeom>
          <a:noFill/>
        </p:spPr>
        <p:txBody>
          <a:bodyPr wrap="square" rtlCol="0">
            <a:spAutoFit/>
          </a:bodyPr>
          <a:lstStyle/>
          <a:p>
            <a:r>
              <a:rPr lang="en-US" b="1" dirty="0" smtClean="0">
                <a:solidFill>
                  <a:srgbClr val="FFFF00"/>
                </a:solidFill>
                <a:latin typeface="Times New Roman" pitchFamily="18" charset="0"/>
                <a:cs typeface="Times New Roman" pitchFamily="18" charset="0"/>
              </a:rPr>
              <a:t>Employee Authority &amp; Responsibility </a:t>
            </a:r>
            <a:endParaRPr lang="en-US" b="1" dirty="0">
              <a:solidFill>
                <a:srgbClr val="FFFF00"/>
              </a:solidFill>
              <a:latin typeface="Times New Roman" pitchFamily="18" charset="0"/>
              <a:cs typeface="Times New Roman" pitchFamily="18" charset="0"/>
            </a:endParaRPr>
          </a:p>
        </p:txBody>
      </p:sp>
      <p:cxnSp>
        <p:nvCxnSpPr>
          <p:cNvPr id="24" name="Straight Arrow Connector 23"/>
          <p:cNvCxnSpPr/>
          <p:nvPr/>
        </p:nvCxnSpPr>
        <p:spPr>
          <a:xfrm flipV="1">
            <a:off x="1676400" y="1981200"/>
            <a:ext cx="381000" cy="838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flipV="1">
            <a:off x="3048000" y="533400"/>
            <a:ext cx="838200" cy="76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a:off x="5943600" y="457200"/>
            <a:ext cx="1066800" cy="533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flipH="1">
            <a:off x="7924800" y="2286000"/>
            <a:ext cx="228600" cy="762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flipH="1">
            <a:off x="7162800" y="4572000"/>
            <a:ext cx="685800" cy="762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flipH="1" flipV="1">
            <a:off x="3657600" y="5943600"/>
            <a:ext cx="1371600" cy="152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flipH="1" flipV="1">
            <a:off x="1828800" y="4343400"/>
            <a:ext cx="304800" cy="533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382000" cy="5897563"/>
          </a:xfrm>
        </p:spPr>
        <p:txBody>
          <a:bodyPr/>
          <a:lstStyle/>
          <a:p>
            <a:pPr algn="ctr">
              <a:buNone/>
            </a:pPr>
            <a:r>
              <a:rPr lang="en-US" b="1" dirty="0" smtClean="0">
                <a:solidFill>
                  <a:srgbClr val="C00000"/>
                </a:solidFill>
                <a:latin typeface="Times New Roman" pitchFamily="18" charset="0"/>
                <a:cs typeface="Times New Roman" pitchFamily="18" charset="0"/>
              </a:rPr>
              <a:t>Different Approaches to Management </a:t>
            </a:r>
          </a:p>
          <a:p>
            <a:pPr>
              <a:buNone/>
            </a:pPr>
            <a:endParaRPr lang="en-US" dirty="0"/>
          </a:p>
        </p:txBody>
      </p:sp>
      <p:graphicFrame>
        <p:nvGraphicFramePr>
          <p:cNvPr id="4" name="Diagram 3"/>
          <p:cNvGraphicFramePr/>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3093155</TotalTime>
  <Words>445</Words>
  <Application>Microsoft Office PowerPoint</Application>
  <PresentationFormat>On-screen Show (4:3)</PresentationFormat>
  <Paragraphs>72</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Slide 1</vt:lpstr>
      <vt:lpstr>Unit 1 Introduction to Management </vt:lpstr>
      <vt:lpstr>Slide 3</vt:lpstr>
      <vt:lpstr>Slide 4</vt:lpstr>
      <vt:lpstr>Contribution Towards Development of Management Theory</vt:lpstr>
      <vt:lpstr>Slide 6</vt:lpstr>
      <vt:lpstr>Slide 7</vt:lpstr>
      <vt:lpstr>Slide 8</vt:lpstr>
      <vt:lpstr>Slide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Management Principles  and  Applications </dc:title>
  <dc:creator>Dell</dc:creator>
  <cp:lastModifiedBy>Dadasaheb</cp:lastModifiedBy>
  <cp:revision>38</cp:revision>
  <dcterms:created xsi:type="dcterms:W3CDTF">2012-12-07T08:13:44Z</dcterms:created>
  <dcterms:modified xsi:type="dcterms:W3CDTF">2018-10-31T03:56:23Z</dcterms:modified>
</cp:coreProperties>
</file>